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6" r:id="rId16"/>
    <p:sldId id="277" r:id="rId17"/>
  </p:sldIdLst>
  <p:sldSz cx="18288000" cy="10287000"/>
  <p:notesSz cx="6858000" cy="9144000"/>
  <p:embeddedFontLst>
    <p:embeddedFont>
      <p:font typeface="Bahnschrift Condensed" panose="020B0502040204020203" pitchFamily="34" charset="0"/>
      <p:regular r:id="rId18"/>
      <p:bold r:id="rId19"/>
    </p:embeddedFont>
    <p:embeddedFont>
      <p:font typeface="Ballpoint" panose="020B0604020202020204" charset="0"/>
      <p:regular r:id="rId20"/>
    </p:embeddedFont>
    <p:embeddedFont>
      <p:font typeface="Calibri" panose="020F0502020204030204" pitchFamily="34" charset="0"/>
      <p:regular r:id="rId21"/>
      <p:bold r:id="rId22"/>
      <p:italic r:id="rId23"/>
      <p:boldItalic r:id="rId24"/>
    </p:embeddedFont>
    <p:embeddedFont>
      <p:font typeface="Dancing Script" panose="020B0604020202020204" charset="0"/>
      <p:regular r:id="rId25"/>
    </p:embeddedFont>
    <p:embeddedFont>
      <p:font typeface="Dekko" panose="020B0604020202020204" charset="0"/>
      <p:regular r:id="rId26"/>
    </p:embeddedFont>
    <p:embeddedFont>
      <p:font typeface="Itim" panose="020B0604020202020204" charset="-34"/>
      <p:regular r:id="rId27"/>
    </p:embeddedFont>
    <p:embeddedFont>
      <p:font typeface="Muli" panose="020B0604020202020204" charset="0"/>
      <p:regular r:id="rId28"/>
    </p:embeddedFont>
    <p:embeddedFont>
      <p:font typeface="Muli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3" d="100"/>
          <a:sy n="73" d="100"/>
        </p:scale>
        <p:origin x="60" y="1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61.svg"/><Relationship Id="rId7" Type="http://schemas.openxmlformats.org/officeDocument/2006/relationships/image" Target="../media/image14.svg"/><Relationship Id="rId2"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image" Target="../media/image32.png"/><Relationship Id="rId9" Type="http://schemas.openxmlformats.org/officeDocument/2006/relationships/image" Target="../media/image43.sv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65.svg"/><Relationship Id="rId5" Type="http://schemas.openxmlformats.org/officeDocument/2006/relationships/image" Target="../media/image64.png"/><Relationship Id="rId4" Type="http://schemas.openxmlformats.org/officeDocument/2006/relationships/image" Target="../media/image63.sv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sv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4.png"/><Relationship Id="rId7" Type="http://schemas.openxmlformats.org/officeDocument/2006/relationships/image" Target="../media/image10.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_rels/slide6.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44.png"/><Relationship Id="rId7" Type="http://schemas.openxmlformats.org/officeDocument/2006/relationships/image" Target="../media/image13.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0.svg"/><Relationship Id="rId4" Type="http://schemas.openxmlformats.org/officeDocument/2006/relationships/image" Target="../media/image33.png"/><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4.png"/><Relationship Id="rId7" Type="http://schemas.openxmlformats.org/officeDocument/2006/relationships/image" Target="../media/image48.sv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27.svg"/><Relationship Id="rId5" Type="http://schemas.openxmlformats.org/officeDocument/2006/relationships/image" Target="../media/image18.svg"/><Relationship Id="rId10" Type="http://schemas.openxmlformats.org/officeDocument/2006/relationships/image" Target="../media/image26.png"/><Relationship Id="rId4" Type="http://schemas.openxmlformats.org/officeDocument/2006/relationships/image" Target="../media/image17.png"/><Relationship Id="rId9"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3.sv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24177" y="145945"/>
            <a:ext cx="5167577" cy="2254355"/>
          </a:xfrm>
          <a:custGeom>
            <a:avLst/>
            <a:gdLst/>
            <a:ahLst/>
            <a:cxnLst/>
            <a:rect l="l" t="t" r="r" b="b"/>
            <a:pathLst>
              <a:path w="4396356" h="1917910">
                <a:moveTo>
                  <a:pt x="0" y="0"/>
                </a:moveTo>
                <a:lnTo>
                  <a:pt x="4396356" y="0"/>
                </a:lnTo>
                <a:lnTo>
                  <a:pt x="4396356" y="1917910"/>
                </a:lnTo>
                <a:lnTo>
                  <a:pt x="0" y="1917910"/>
                </a:lnTo>
                <a:lnTo>
                  <a:pt x="0" y="0"/>
                </a:lnTo>
                <a:close/>
              </a:path>
            </a:pathLst>
          </a:custGeom>
          <a:blipFill>
            <a:blip r:embed="rId2"/>
            <a:stretch>
              <a:fillRect/>
            </a:stretch>
          </a:blipFill>
        </p:spPr>
      </p:sp>
      <p:sp>
        <p:nvSpPr>
          <p:cNvPr id="3" name="Freeform 3"/>
          <p:cNvSpPr/>
          <p:nvPr/>
        </p:nvSpPr>
        <p:spPr>
          <a:xfrm>
            <a:off x="14870622" y="311148"/>
            <a:ext cx="2198178" cy="1803976"/>
          </a:xfrm>
          <a:custGeom>
            <a:avLst/>
            <a:gdLst/>
            <a:ahLst/>
            <a:cxnLst/>
            <a:rect l="l" t="t" r="r" b="b"/>
            <a:pathLst>
              <a:path w="2198178" h="1803976">
                <a:moveTo>
                  <a:pt x="0" y="0"/>
                </a:moveTo>
                <a:lnTo>
                  <a:pt x="2198178" y="0"/>
                </a:lnTo>
                <a:lnTo>
                  <a:pt x="2198178" y="1803976"/>
                </a:lnTo>
                <a:lnTo>
                  <a:pt x="0" y="1803976"/>
                </a:lnTo>
                <a:lnTo>
                  <a:pt x="0" y="0"/>
                </a:lnTo>
                <a:close/>
              </a:path>
            </a:pathLst>
          </a:custGeom>
          <a:blipFill>
            <a:blip r:embed="rId3"/>
            <a:stretch>
              <a:fillRect/>
            </a:stretch>
          </a:blipFill>
        </p:spPr>
      </p:sp>
      <p:sp>
        <p:nvSpPr>
          <p:cNvPr id="4" name="TextBox 4"/>
          <p:cNvSpPr txBox="1"/>
          <p:nvPr/>
        </p:nvSpPr>
        <p:spPr>
          <a:xfrm>
            <a:off x="2479607" y="1075697"/>
            <a:ext cx="12786818" cy="1441704"/>
          </a:xfrm>
          <a:prstGeom prst="rect">
            <a:avLst/>
          </a:prstGeom>
        </p:spPr>
        <p:txBody>
          <a:bodyPr lIns="0" tIns="0" rIns="0" bIns="0" rtlCol="0" anchor="t">
            <a:spAutoFit/>
          </a:bodyPr>
          <a:lstStyle/>
          <a:p>
            <a:pPr algn="ctr">
              <a:lnSpc>
                <a:spcPts val="5838"/>
              </a:lnSpc>
            </a:pPr>
            <a:r>
              <a:rPr lang="en-US" sz="4200" b="1" spc="-54">
                <a:solidFill>
                  <a:srgbClr val="000000"/>
                </a:solidFill>
                <a:latin typeface="Muli Bold"/>
                <a:ea typeface="Muli Bold"/>
                <a:cs typeface="Muli Bold"/>
                <a:sym typeface="Muli Bold"/>
              </a:rPr>
              <a:t>BỘ MÔN LẬP TRÌNH PYTHON</a:t>
            </a:r>
          </a:p>
          <a:p>
            <a:pPr algn="ctr">
              <a:lnSpc>
                <a:spcPts val="5838"/>
              </a:lnSpc>
            </a:pPr>
            <a:endParaRPr lang="en-US" sz="4200" b="1" spc="-54">
              <a:solidFill>
                <a:srgbClr val="000000"/>
              </a:solidFill>
              <a:latin typeface="Muli Bold"/>
              <a:ea typeface="Muli Bold"/>
              <a:cs typeface="Muli Bold"/>
              <a:sym typeface="Muli Bold"/>
            </a:endParaRPr>
          </a:p>
        </p:txBody>
      </p:sp>
      <p:sp>
        <p:nvSpPr>
          <p:cNvPr id="5" name="TextBox 5"/>
          <p:cNvSpPr txBox="1"/>
          <p:nvPr/>
        </p:nvSpPr>
        <p:spPr>
          <a:xfrm>
            <a:off x="4042323" y="4768264"/>
            <a:ext cx="10039423" cy="671846"/>
          </a:xfrm>
          <a:prstGeom prst="rect">
            <a:avLst/>
          </a:prstGeom>
        </p:spPr>
        <p:txBody>
          <a:bodyPr lIns="0" tIns="0" rIns="0" bIns="0" rtlCol="0" anchor="t">
            <a:spAutoFit/>
          </a:bodyPr>
          <a:lstStyle/>
          <a:p>
            <a:pPr algn="ctr">
              <a:lnSpc>
                <a:spcPts val="5494"/>
              </a:lnSpc>
              <a:spcBef>
                <a:spcPct val="0"/>
              </a:spcBef>
            </a:pPr>
            <a:r>
              <a:rPr lang="en-US" sz="3924" b="1">
                <a:solidFill>
                  <a:srgbClr val="000000"/>
                </a:solidFill>
                <a:latin typeface="Muli Bold"/>
                <a:ea typeface="Muli Bold"/>
                <a:cs typeface="Muli Bold"/>
                <a:sym typeface="Muli Bold"/>
              </a:rPr>
              <a:t>GVHD:</a:t>
            </a:r>
            <a:r>
              <a:rPr lang="en-US" sz="3924">
                <a:solidFill>
                  <a:srgbClr val="000000"/>
                </a:solidFill>
                <a:latin typeface="Muli"/>
                <a:ea typeface="Muli"/>
                <a:cs typeface="Muli"/>
                <a:sym typeface="Muli"/>
              </a:rPr>
              <a:t> Ths. Trần Quang Khải</a:t>
            </a:r>
          </a:p>
        </p:txBody>
      </p:sp>
      <p:sp>
        <p:nvSpPr>
          <p:cNvPr id="6" name="TextBox 6"/>
          <p:cNvSpPr txBox="1"/>
          <p:nvPr/>
        </p:nvSpPr>
        <p:spPr>
          <a:xfrm>
            <a:off x="-163932" y="1960175"/>
            <a:ext cx="18451932" cy="3333753"/>
          </a:xfrm>
          <a:prstGeom prst="rect">
            <a:avLst/>
          </a:prstGeom>
        </p:spPr>
        <p:txBody>
          <a:bodyPr lIns="0" tIns="0" rIns="0" bIns="0" rtlCol="0" anchor="t">
            <a:spAutoFit/>
          </a:bodyPr>
          <a:lstStyle/>
          <a:p>
            <a:pPr algn="ctr">
              <a:lnSpc>
                <a:spcPts val="8924"/>
              </a:lnSpc>
            </a:pPr>
            <a:r>
              <a:rPr lang="en-US" sz="6374" spc="70">
                <a:solidFill>
                  <a:srgbClr val="000000"/>
                </a:solidFill>
                <a:latin typeface="Muli"/>
                <a:ea typeface="Muli"/>
                <a:cs typeface="Muli"/>
                <a:sym typeface="Muli"/>
              </a:rPr>
              <a:t>BÁO CÁO CUỐI KỲ</a:t>
            </a:r>
          </a:p>
          <a:p>
            <a:pPr algn="ctr">
              <a:lnSpc>
                <a:spcPts val="8924"/>
              </a:lnSpc>
            </a:pPr>
            <a:r>
              <a:rPr lang="en-US" sz="6374" spc="70">
                <a:solidFill>
                  <a:srgbClr val="000000"/>
                </a:solidFill>
                <a:latin typeface="Muli"/>
                <a:ea typeface="Muli"/>
                <a:cs typeface="Muli"/>
                <a:sym typeface="Muli"/>
              </a:rPr>
              <a:t>DEPRESSION DATA</a:t>
            </a:r>
          </a:p>
          <a:p>
            <a:pPr algn="ctr">
              <a:lnSpc>
                <a:spcPts val="8924"/>
              </a:lnSpc>
              <a:spcBef>
                <a:spcPct val="0"/>
              </a:spcBef>
            </a:pPr>
            <a:endParaRPr lang="en-US" sz="6374" spc="70">
              <a:solidFill>
                <a:srgbClr val="000000"/>
              </a:solidFill>
              <a:latin typeface="Muli"/>
              <a:ea typeface="Muli"/>
              <a:cs typeface="Muli"/>
              <a:sym typeface="Muli"/>
            </a:endParaRPr>
          </a:p>
        </p:txBody>
      </p:sp>
      <p:sp>
        <p:nvSpPr>
          <p:cNvPr id="7" name="TextBox 7"/>
          <p:cNvSpPr txBox="1"/>
          <p:nvPr/>
        </p:nvSpPr>
        <p:spPr>
          <a:xfrm>
            <a:off x="5785425" y="5643703"/>
            <a:ext cx="7017544" cy="3614597"/>
          </a:xfrm>
          <a:prstGeom prst="rect">
            <a:avLst/>
          </a:prstGeom>
        </p:spPr>
        <p:txBody>
          <a:bodyPr lIns="0" tIns="0" rIns="0" bIns="0" rtlCol="0" anchor="t">
            <a:spAutoFit/>
          </a:bodyPr>
          <a:lstStyle/>
          <a:p>
            <a:pPr algn="l">
              <a:lnSpc>
                <a:spcPts val="4863"/>
              </a:lnSpc>
              <a:spcBef>
                <a:spcPct val="0"/>
              </a:spcBef>
            </a:pPr>
            <a:r>
              <a:rPr lang="en-US" sz="3020" b="1">
                <a:solidFill>
                  <a:srgbClr val="000000"/>
                </a:solidFill>
                <a:latin typeface="Muli Bold"/>
                <a:ea typeface="Muli Bold"/>
                <a:cs typeface="Muli Bold"/>
                <a:sym typeface="Muli Bold"/>
              </a:rPr>
              <a:t>SVTH                                       MSSV</a:t>
            </a:r>
          </a:p>
          <a:p>
            <a:pPr algn="l">
              <a:lnSpc>
                <a:spcPts val="4863"/>
              </a:lnSpc>
              <a:spcBef>
                <a:spcPct val="0"/>
              </a:spcBef>
            </a:pPr>
            <a:r>
              <a:rPr lang="en-US" sz="3020">
                <a:solidFill>
                  <a:srgbClr val="000000"/>
                </a:solidFill>
                <a:latin typeface="Muli"/>
                <a:ea typeface="Muli"/>
                <a:cs typeface="Muli"/>
                <a:sym typeface="Muli"/>
              </a:rPr>
              <a:t>1. LÊ TRẦN TUẤN ANH          23133003</a:t>
            </a:r>
          </a:p>
          <a:p>
            <a:pPr algn="l">
              <a:lnSpc>
                <a:spcPts val="4863"/>
              </a:lnSpc>
              <a:spcBef>
                <a:spcPct val="0"/>
              </a:spcBef>
            </a:pPr>
            <a:r>
              <a:rPr lang="en-US" sz="3020">
                <a:solidFill>
                  <a:srgbClr val="000000"/>
                </a:solidFill>
                <a:latin typeface="Muli"/>
                <a:ea typeface="Muli"/>
                <a:cs typeface="Muli"/>
                <a:sym typeface="Muli"/>
              </a:rPr>
              <a:t>2. BÙI HẢI ĐĂNG                     23133017</a:t>
            </a:r>
          </a:p>
          <a:p>
            <a:pPr algn="l">
              <a:lnSpc>
                <a:spcPts val="4863"/>
              </a:lnSpc>
              <a:spcBef>
                <a:spcPct val="0"/>
              </a:spcBef>
            </a:pPr>
            <a:r>
              <a:rPr lang="en-US" sz="3020">
                <a:solidFill>
                  <a:srgbClr val="000000"/>
                </a:solidFill>
                <a:latin typeface="Muli"/>
                <a:ea typeface="Muli"/>
                <a:cs typeface="Muli"/>
                <a:sym typeface="Muli"/>
              </a:rPr>
              <a:t>3. VÕ ĐỨC HOÀNG                 23133024</a:t>
            </a:r>
          </a:p>
          <a:p>
            <a:pPr algn="l">
              <a:lnSpc>
                <a:spcPts val="4863"/>
              </a:lnSpc>
              <a:spcBef>
                <a:spcPct val="0"/>
              </a:spcBef>
            </a:pPr>
            <a:r>
              <a:rPr lang="en-US" sz="3020">
                <a:solidFill>
                  <a:srgbClr val="000000"/>
                </a:solidFill>
                <a:latin typeface="Muli"/>
                <a:ea typeface="Muli"/>
                <a:cs typeface="Muli"/>
                <a:sym typeface="Muli"/>
              </a:rPr>
              <a:t>4. VƯƠNG ĐỨC HUY               23133029</a:t>
            </a:r>
          </a:p>
          <a:p>
            <a:pPr algn="l">
              <a:lnSpc>
                <a:spcPts val="4863"/>
              </a:lnSpc>
              <a:spcBef>
                <a:spcPct val="0"/>
              </a:spcBef>
            </a:pPr>
            <a:r>
              <a:rPr lang="en-US" sz="3020">
                <a:solidFill>
                  <a:srgbClr val="000000"/>
                </a:solidFill>
                <a:latin typeface="Muli"/>
                <a:ea typeface="Muli"/>
                <a:cs typeface="Muli"/>
                <a:sym typeface="Muli"/>
              </a:rPr>
              <a:t>5. VŨ NGỌC ANH KHOA        23133038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155002">
            <a:off x="1049672" y="665574"/>
            <a:ext cx="8057132" cy="8064424"/>
          </a:xfrm>
          <a:custGeom>
            <a:avLst/>
            <a:gdLst/>
            <a:ahLst/>
            <a:cxnLst/>
            <a:rect l="l" t="t" r="r" b="b"/>
            <a:pathLst>
              <a:path w="8057132" h="8064424">
                <a:moveTo>
                  <a:pt x="0" y="0"/>
                </a:moveTo>
                <a:lnTo>
                  <a:pt x="8057132" y="0"/>
                </a:lnTo>
                <a:lnTo>
                  <a:pt x="8057132" y="8064424"/>
                </a:lnTo>
                <a:lnTo>
                  <a:pt x="0" y="8064424"/>
                </a:lnTo>
                <a:lnTo>
                  <a:pt x="0" y="0"/>
                </a:lnTo>
                <a:close/>
              </a:path>
            </a:pathLst>
          </a:custGeom>
          <a:blipFill>
            <a:blip r:embed="rId2"/>
            <a:stretch>
              <a:fillRect/>
            </a:stretch>
          </a:blipFill>
        </p:spPr>
      </p:sp>
      <p:sp>
        <p:nvSpPr>
          <p:cNvPr id="3" name="Freeform 3"/>
          <p:cNvSpPr/>
          <p:nvPr/>
        </p:nvSpPr>
        <p:spPr>
          <a:xfrm rot="155002">
            <a:off x="9318894" y="1614987"/>
            <a:ext cx="7932114" cy="7939292"/>
          </a:xfrm>
          <a:custGeom>
            <a:avLst/>
            <a:gdLst/>
            <a:ahLst/>
            <a:cxnLst/>
            <a:rect l="l" t="t" r="r" b="b"/>
            <a:pathLst>
              <a:path w="7932114" h="7939292">
                <a:moveTo>
                  <a:pt x="0" y="0"/>
                </a:moveTo>
                <a:lnTo>
                  <a:pt x="7932114" y="0"/>
                </a:lnTo>
                <a:lnTo>
                  <a:pt x="7932114" y="7939292"/>
                </a:lnTo>
                <a:lnTo>
                  <a:pt x="0" y="7939292"/>
                </a:lnTo>
                <a:lnTo>
                  <a:pt x="0" y="0"/>
                </a:lnTo>
                <a:close/>
              </a:path>
            </a:pathLst>
          </a:custGeom>
          <a:blipFill>
            <a:blip r:embed="rId3"/>
            <a:stretch>
              <a:fillRect/>
            </a:stretch>
          </a:blipFill>
        </p:spPr>
      </p:sp>
      <p:sp>
        <p:nvSpPr>
          <p:cNvPr id="4" name="Freeform 4"/>
          <p:cNvSpPr/>
          <p:nvPr/>
        </p:nvSpPr>
        <p:spPr>
          <a:xfrm rot="6117340">
            <a:off x="1049625" y="2519071"/>
            <a:ext cx="877980" cy="2857332"/>
          </a:xfrm>
          <a:custGeom>
            <a:avLst/>
            <a:gdLst/>
            <a:ahLst/>
            <a:cxnLst/>
            <a:rect l="l" t="t" r="r" b="b"/>
            <a:pathLst>
              <a:path w="877980" h="2857332">
                <a:moveTo>
                  <a:pt x="0" y="0"/>
                </a:moveTo>
                <a:lnTo>
                  <a:pt x="877980" y="0"/>
                </a:lnTo>
                <a:lnTo>
                  <a:pt x="877980" y="2857332"/>
                </a:lnTo>
                <a:lnTo>
                  <a:pt x="0" y="28573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184684" y="3931976"/>
            <a:ext cx="4762926" cy="1455420"/>
          </a:xfrm>
          <a:prstGeom prst="rect">
            <a:avLst/>
          </a:prstGeom>
        </p:spPr>
        <p:txBody>
          <a:bodyPr lIns="0" tIns="0" rIns="0" bIns="0" rtlCol="0" anchor="t">
            <a:spAutoFit/>
          </a:bodyPr>
          <a:lstStyle/>
          <a:p>
            <a:pPr algn="ctr">
              <a:lnSpc>
                <a:spcPts val="5880"/>
              </a:lnSpc>
              <a:spcBef>
                <a:spcPct val="0"/>
              </a:spcBef>
            </a:pPr>
            <a:r>
              <a:rPr lang="en-US" sz="4200">
                <a:solidFill>
                  <a:srgbClr val="000000"/>
                </a:solidFill>
                <a:latin typeface="Muli"/>
                <a:ea typeface="Muli"/>
                <a:cs typeface="Muli"/>
                <a:sym typeface="Muli"/>
              </a:rPr>
              <a:t>Thông tin về tập dữ liệu</a:t>
            </a:r>
          </a:p>
        </p:txBody>
      </p:sp>
      <p:sp>
        <p:nvSpPr>
          <p:cNvPr id="6" name="Freeform 6"/>
          <p:cNvSpPr/>
          <p:nvPr/>
        </p:nvSpPr>
        <p:spPr>
          <a:xfrm rot="-4767025">
            <a:off x="16465805" y="3377738"/>
            <a:ext cx="831575" cy="2706309"/>
          </a:xfrm>
          <a:custGeom>
            <a:avLst/>
            <a:gdLst/>
            <a:ahLst/>
            <a:cxnLst/>
            <a:rect l="l" t="t" r="r" b="b"/>
            <a:pathLst>
              <a:path w="831575" h="2706309">
                <a:moveTo>
                  <a:pt x="0" y="0"/>
                </a:moveTo>
                <a:lnTo>
                  <a:pt x="831575" y="0"/>
                </a:lnTo>
                <a:lnTo>
                  <a:pt x="831575" y="2706309"/>
                </a:lnTo>
                <a:lnTo>
                  <a:pt x="0" y="27063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151058">
            <a:off x="1883158" y="8673600"/>
            <a:ext cx="6375907" cy="915812"/>
          </a:xfrm>
          <a:custGeom>
            <a:avLst/>
            <a:gdLst/>
            <a:ahLst/>
            <a:cxnLst/>
            <a:rect l="l" t="t" r="r" b="b"/>
            <a:pathLst>
              <a:path w="6375907" h="915812">
                <a:moveTo>
                  <a:pt x="0" y="0"/>
                </a:moveTo>
                <a:lnTo>
                  <a:pt x="6375907" y="0"/>
                </a:lnTo>
                <a:lnTo>
                  <a:pt x="6375907" y="915812"/>
                </a:lnTo>
                <a:lnTo>
                  <a:pt x="0" y="915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rot="-69622">
            <a:off x="10950294" y="5401309"/>
            <a:ext cx="5177625" cy="4109174"/>
          </a:xfrm>
          <a:prstGeom prst="rect">
            <a:avLst/>
          </a:prstGeom>
        </p:spPr>
        <p:txBody>
          <a:bodyPr lIns="0" tIns="0" rIns="0" bIns="0" rtlCol="0" anchor="t">
            <a:spAutoFit/>
          </a:bodyPr>
          <a:lstStyle/>
          <a:p>
            <a:pPr marL="675766" lvl="1" indent="-337883" algn="l">
              <a:lnSpc>
                <a:spcPts val="4100"/>
              </a:lnSpc>
              <a:buFont typeface="Arial"/>
              <a:buChar char="•"/>
            </a:pPr>
            <a:r>
              <a:rPr lang="en-US" sz="3129">
                <a:solidFill>
                  <a:srgbClr val="000000"/>
                </a:solidFill>
                <a:latin typeface="Muli"/>
                <a:ea typeface="Muli"/>
                <a:cs typeface="Muli"/>
                <a:sym typeface="Muli"/>
              </a:rPr>
              <a:t>Tên tập dữ liệu: depression_data.csv</a:t>
            </a:r>
          </a:p>
          <a:p>
            <a:pPr marL="675766" lvl="1" indent="-337883" algn="l">
              <a:lnSpc>
                <a:spcPts val="4100"/>
              </a:lnSpc>
              <a:buFont typeface="Arial"/>
              <a:buChar char="•"/>
            </a:pPr>
            <a:r>
              <a:rPr lang="en-US" sz="3129">
                <a:solidFill>
                  <a:srgbClr val="000000"/>
                </a:solidFill>
                <a:latin typeface="Muli"/>
                <a:ea typeface="Muli"/>
                <a:cs typeface="Muli"/>
                <a:sym typeface="Muli"/>
              </a:rPr>
              <a:t>Kích thước: 16 cột và khoảng 414 nghìn dòng</a:t>
            </a:r>
          </a:p>
          <a:p>
            <a:pPr marL="675766" lvl="1" indent="-337883" algn="l">
              <a:lnSpc>
                <a:spcPts val="4100"/>
              </a:lnSpc>
              <a:buFont typeface="Arial"/>
              <a:buChar char="•"/>
            </a:pPr>
            <a:r>
              <a:rPr lang="en-US" sz="3129">
                <a:solidFill>
                  <a:srgbClr val="000000"/>
                </a:solidFill>
                <a:latin typeface="Muli"/>
                <a:ea typeface="Muli"/>
                <a:cs typeface="Muli"/>
                <a:sym typeface="Muli"/>
              </a:rPr>
              <a:t>Loại dữ liệu: Số nguyên, số thực, chuỗi ký tự</a:t>
            </a:r>
          </a:p>
          <a:p>
            <a:pPr algn="l">
              <a:lnSpc>
                <a:spcPts val="4100"/>
              </a:lnSpc>
            </a:pPr>
            <a:endParaRPr lang="en-US" sz="3129">
              <a:solidFill>
                <a:srgbClr val="000000"/>
              </a:solidFill>
              <a:latin typeface="Muli"/>
              <a:ea typeface="Muli"/>
              <a:cs typeface="Muli"/>
              <a:sym typeface="Muli"/>
            </a:endParaRPr>
          </a:p>
          <a:p>
            <a:pPr algn="l">
              <a:lnSpc>
                <a:spcPts val="4100"/>
              </a:lnSpc>
            </a:pPr>
            <a:endParaRPr lang="en-US" sz="3129">
              <a:solidFill>
                <a:srgbClr val="000000"/>
              </a:solidFill>
              <a:latin typeface="Muli"/>
              <a:ea typeface="Muli"/>
              <a:cs typeface="Muli"/>
              <a:sym typeface="Muli"/>
            </a:endParaRPr>
          </a:p>
        </p:txBody>
      </p:sp>
      <p:sp>
        <p:nvSpPr>
          <p:cNvPr id="9" name="TextBox 9"/>
          <p:cNvSpPr txBox="1"/>
          <p:nvPr/>
        </p:nvSpPr>
        <p:spPr>
          <a:xfrm>
            <a:off x="2671004" y="3688080"/>
            <a:ext cx="5943772" cy="1455420"/>
          </a:xfrm>
          <a:prstGeom prst="rect">
            <a:avLst/>
          </a:prstGeom>
        </p:spPr>
        <p:txBody>
          <a:bodyPr lIns="0" tIns="0" rIns="0" bIns="0" rtlCol="0" anchor="t">
            <a:spAutoFit/>
          </a:bodyPr>
          <a:lstStyle/>
          <a:p>
            <a:pPr algn="ctr">
              <a:lnSpc>
                <a:spcPts val="5880"/>
              </a:lnSpc>
            </a:pPr>
            <a:r>
              <a:rPr lang="en-US" sz="4200">
                <a:solidFill>
                  <a:srgbClr val="000000"/>
                </a:solidFill>
                <a:latin typeface="Muli"/>
                <a:ea typeface="Muli"/>
                <a:cs typeface="Muli"/>
                <a:sym typeface="Muli"/>
              </a:rPr>
              <a:t>Giới thiệu tập dữ liệu</a:t>
            </a:r>
          </a:p>
          <a:p>
            <a:pPr algn="ctr">
              <a:lnSpc>
                <a:spcPts val="5880"/>
              </a:lnSpc>
              <a:spcBef>
                <a:spcPct val="0"/>
              </a:spcBef>
            </a:pPr>
            <a:endParaRPr lang="en-US" sz="4200">
              <a:solidFill>
                <a:srgbClr val="000000"/>
              </a:solidFill>
              <a:latin typeface="Muli"/>
              <a:ea typeface="Muli"/>
              <a:cs typeface="Muli"/>
              <a:sym typeface="Muli"/>
            </a:endParaRPr>
          </a:p>
        </p:txBody>
      </p:sp>
      <p:sp>
        <p:nvSpPr>
          <p:cNvPr id="10" name="TextBox 10"/>
          <p:cNvSpPr txBox="1"/>
          <p:nvPr/>
        </p:nvSpPr>
        <p:spPr>
          <a:xfrm rot="-69622">
            <a:off x="2317164" y="4926378"/>
            <a:ext cx="5938869" cy="2042282"/>
          </a:xfrm>
          <a:prstGeom prst="rect">
            <a:avLst/>
          </a:prstGeom>
        </p:spPr>
        <p:txBody>
          <a:bodyPr lIns="0" tIns="0" rIns="0" bIns="0" rtlCol="0" anchor="t">
            <a:spAutoFit/>
          </a:bodyPr>
          <a:lstStyle/>
          <a:p>
            <a:pPr algn="l">
              <a:lnSpc>
                <a:spcPts val="4097"/>
              </a:lnSpc>
            </a:pPr>
            <a:r>
              <a:rPr lang="en-US" sz="3127">
                <a:solidFill>
                  <a:srgbClr val="000000"/>
                </a:solidFill>
                <a:latin typeface="Muli"/>
                <a:ea typeface="Muli"/>
                <a:cs typeface="Muli"/>
                <a:sym typeface="Muli"/>
              </a:rPr>
              <a:t>Tập dữ liệu depression_data.csv chứa thông tin của những cá nhân mắc bệnh trầm cảm hoặc có nguy cơ mắc bệnh.</a:t>
            </a:r>
          </a:p>
        </p:txBody>
      </p:sp>
      <p:sp>
        <p:nvSpPr>
          <p:cNvPr id="11" name="Freeform 11"/>
          <p:cNvSpPr/>
          <p:nvPr/>
        </p:nvSpPr>
        <p:spPr>
          <a:xfrm rot="-151058">
            <a:off x="9776051" y="922362"/>
            <a:ext cx="6375907" cy="915812"/>
          </a:xfrm>
          <a:custGeom>
            <a:avLst/>
            <a:gdLst/>
            <a:ahLst/>
            <a:cxnLst/>
            <a:rect l="l" t="t" r="r" b="b"/>
            <a:pathLst>
              <a:path w="6375907" h="915812">
                <a:moveTo>
                  <a:pt x="0" y="0"/>
                </a:moveTo>
                <a:lnTo>
                  <a:pt x="6375907" y="0"/>
                </a:lnTo>
                <a:lnTo>
                  <a:pt x="6375907" y="915812"/>
                </a:lnTo>
                <a:lnTo>
                  <a:pt x="0" y="9158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1106722" flipH="1">
            <a:off x="-532289" y="298528"/>
            <a:ext cx="5107357" cy="5137400"/>
          </a:xfrm>
          <a:custGeom>
            <a:avLst/>
            <a:gdLst/>
            <a:ahLst/>
            <a:cxnLst/>
            <a:rect l="l" t="t" r="r" b="b"/>
            <a:pathLst>
              <a:path w="5107357" h="5137400">
                <a:moveTo>
                  <a:pt x="5107357" y="0"/>
                </a:moveTo>
                <a:lnTo>
                  <a:pt x="0" y="0"/>
                </a:lnTo>
                <a:lnTo>
                  <a:pt x="0" y="5137400"/>
                </a:lnTo>
                <a:lnTo>
                  <a:pt x="5107357" y="5137400"/>
                </a:lnTo>
                <a:lnTo>
                  <a:pt x="5107357" y="0"/>
                </a:lnTo>
                <a:close/>
              </a:path>
            </a:pathLst>
          </a:custGeom>
          <a:blipFill>
            <a:blip r:embed="rId2"/>
            <a:stretch>
              <a:fillRect/>
            </a:stretch>
          </a:blipFill>
        </p:spPr>
      </p:sp>
      <p:sp>
        <p:nvSpPr>
          <p:cNvPr id="3" name="Freeform 3"/>
          <p:cNvSpPr/>
          <p:nvPr/>
        </p:nvSpPr>
        <p:spPr>
          <a:xfrm rot="1161473" flipH="1">
            <a:off x="9061362" y="109664"/>
            <a:ext cx="4642176" cy="4669483"/>
          </a:xfrm>
          <a:custGeom>
            <a:avLst/>
            <a:gdLst/>
            <a:ahLst/>
            <a:cxnLst/>
            <a:rect l="l" t="t" r="r" b="b"/>
            <a:pathLst>
              <a:path w="4642176" h="4669483">
                <a:moveTo>
                  <a:pt x="4642176" y="0"/>
                </a:moveTo>
                <a:lnTo>
                  <a:pt x="0" y="0"/>
                </a:lnTo>
                <a:lnTo>
                  <a:pt x="0" y="4669483"/>
                </a:lnTo>
                <a:lnTo>
                  <a:pt x="4642176" y="4669483"/>
                </a:lnTo>
                <a:lnTo>
                  <a:pt x="4642176" y="0"/>
                </a:lnTo>
                <a:close/>
              </a:path>
            </a:pathLst>
          </a:custGeom>
          <a:blipFill>
            <a:blip r:embed="rId2"/>
            <a:stretch>
              <a:fillRect/>
            </a:stretch>
          </a:blipFill>
        </p:spPr>
      </p:sp>
      <p:sp>
        <p:nvSpPr>
          <p:cNvPr id="4" name="Freeform 4"/>
          <p:cNvSpPr/>
          <p:nvPr/>
        </p:nvSpPr>
        <p:spPr>
          <a:xfrm rot="-1200297">
            <a:off x="4585278" y="788544"/>
            <a:ext cx="4677617" cy="4663999"/>
          </a:xfrm>
          <a:custGeom>
            <a:avLst/>
            <a:gdLst/>
            <a:ahLst/>
            <a:cxnLst/>
            <a:rect l="l" t="t" r="r" b="b"/>
            <a:pathLst>
              <a:path w="4677617" h="4663999">
                <a:moveTo>
                  <a:pt x="0" y="0"/>
                </a:moveTo>
                <a:lnTo>
                  <a:pt x="4677617" y="0"/>
                </a:lnTo>
                <a:lnTo>
                  <a:pt x="4677617" y="4664000"/>
                </a:lnTo>
                <a:lnTo>
                  <a:pt x="0" y="4664000"/>
                </a:lnTo>
                <a:lnTo>
                  <a:pt x="0" y="0"/>
                </a:lnTo>
                <a:close/>
              </a:path>
            </a:pathLst>
          </a:custGeom>
          <a:blipFill>
            <a:blip r:embed="rId3"/>
            <a:stretch>
              <a:fillRect/>
            </a:stretch>
          </a:blipFill>
        </p:spPr>
      </p:sp>
      <p:sp>
        <p:nvSpPr>
          <p:cNvPr id="5" name="Freeform 5"/>
          <p:cNvSpPr/>
          <p:nvPr/>
        </p:nvSpPr>
        <p:spPr>
          <a:xfrm rot="-86635">
            <a:off x="-574992" y="5486710"/>
            <a:ext cx="5641683" cy="5625259"/>
          </a:xfrm>
          <a:custGeom>
            <a:avLst/>
            <a:gdLst/>
            <a:ahLst/>
            <a:cxnLst/>
            <a:rect l="l" t="t" r="r" b="b"/>
            <a:pathLst>
              <a:path w="5641683" h="5625259">
                <a:moveTo>
                  <a:pt x="0" y="0"/>
                </a:moveTo>
                <a:lnTo>
                  <a:pt x="5641683" y="0"/>
                </a:lnTo>
                <a:lnTo>
                  <a:pt x="5641683" y="5625259"/>
                </a:lnTo>
                <a:lnTo>
                  <a:pt x="0" y="5625259"/>
                </a:lnTo>
                <a:lnTo>
                  <a:pt x="0" y="0"/>
                </a:lnTo>
                <a:close/>
              </a:path>
            </a:pathLst>
          </a:custGeom>
          <a:blipFill>
            <a:blip r:embed="rId3"/>
            <a:stretch>
              <a:fillRect/>
            </a:stretch>
          </a:blipFill>
        </p:spPr>
      </p:sp>
      <p:sp>
        <p:nvSpPr>
          <p:cNvPr id="6" name="Freeform 6"/>
          <p:cNvSpPr/>
          <p:nvPr/>
        </p:nvSpPr>
        <p:spPr>
          <a:xfrm rot="253273" flipH="1">
            <a:off x="13699045" y="5445793"/>
            <a:ext cx="4874119" cy="4902790"/>
          </a:xfrm>
          <a:custGeom>
            <a:avLst/>
            <a:gdLst/>
            <a:ahLst/>
            <a:cxnLst/>
            <a:rect l="l" t="t" r="r" b="b"/>
            <a:pathLst>
              <a:path w="4874119" h="4902790">
                <a:moveTo>
                  <a:pt x="4874118" y="0"/>
                </a:moveTo>
                <a:lnTo>
                  <a:pt x="0" y="0"/>
                </a:lnTo>
                <a:lnTo>
                  <a:pt x="0" y="4902790"/>
                </a:lnTo>
                <a:lnTo>
                  <a:pt x="4874118" y="4902790"/>
                </a:lnTo>
                <a:lnTo>
                  <a:pt x="4874118" y="0"/>
                </a:lnTo>
                <a:close/>
              </a:path>
            </a:pathLst>
          </a:custGeom>
          <a:blipFill>
            <a:blip r:embed="rId2"/>
            <a:stretch>
              <a:fillRect/>
            </a:stretch>
          </a:blipFill>
        </p:spPr>
      </p:sp>
      <p:sp>
        <p:nvSpPr>
          <p:cNvPr id="7" name="Freeform 7"/>
          <p:cNvSpPr/>
          <p:nvPr/>
        </p:nvSpPr>
        <p:spPr>
          <a:xfrm>
            <a:off x="13289232" y="0"/>
            <a:ext cx="6011145" cy="5993645"/>
          </a:xfrm>
          <a:custGeom>
            <a:avLst/>
            <a:gdLst/>
            <a:ahLst/>
            <a:cxnLst/>
            <a:rect l="l" t="t" r="r" b="b"/>
            <a:pathLst>
              <a:path w="6011145" h="5993645">
                <a:moveTo>
                  <a:pt x="0" y="0"/>
                </a:moveTo>
                <a:lnTo>
                  <a:pt x="6011144" y="0"/>
                </a:lnTo>
                <a:lnTo>
                  <a:pt x="6011144" y="5993645"/>
                </a:lnTo>
                <a:lnTo>
                  <a:pt x="0" y="5993645"/>
                </a:lnTo>
                <a:lnTo>
                  <a:pt x="0" y="0"/>
                </a:lnTo>
                <a:close/>
              </a:path>
            </a:pathLst>
          </a:custGeom>
          <a:blipFill>
            <a:blip r:embed="rId3"/>
            <a:stretch>
              <a:fillRect/>
            </a:stretch>
          </a:blipFill>
        </p:spPr>
      </p:sp>
      <p:sp>
        <p:nvSpPr>
          <p:cNvPr id="8" name="TextBox 8"/>
          <p:cNvSpPr txBox="1"/>
          <p:nvPr/>
        </p:nvSpPr>
        <p:spPr>
          <a:xfrm rot="580965">
            <a:off x="9555361" y="1367320"/>
            <a:ext cx="3626129" cy="2508868"/>
          </a:xfrm>
          <a:prstGeom prst="rect">
            <a:avLst/>
          </a:prstGeom>
        </p:spPr>
        <p:txBody>
          <a:bodyPr lIns="0" tIns="0" rIns="0" bIns="0" rtlCol="0" anchor="t">
            <a:spAutoFit/>
          </a:bodyPr>
          <a:lstStyle/>
          <a:p>
            <a:pPr algn="ctr">
              <a:lnSpc>
                <a:spcPts val="5003"/>
              </a:lnSpc>
            </a:pPr>
            <a:r>
              <a:rPr lang="en-US" sz="3819">
                <a:solidFill>
                  <a:srgbClr val="000000"/>
                </a:solidFill>
                <a:latin typeface="Dekko"/>
                <a:ea typeface="Dekko"/>
                <a:cs typeface="Dekko"/>
                <a:sym typeface="Dekko"/>
              </a:rPr>
              <a:t>Physical Activity Level</a:t>
            </a:r>
          </a:p>
          <a:p>
            <a:pPr algn="ctr">
              <a:lnSpc>
                <a:spcPts val="5003"/>
              </a:lnSpc>
            </a:pPr>
            <a:r>
              <a:rPr lang="en-US" sz="3819">
                <a:solidFill>
                  <a:srgbClr val="000000"/>
                </a:solidFill>
                <a:latin typeface="Dekko"/>
                <a:ea typeface="Dekko"/>
                <a:cs typeface="Dekko"/>
                <a:sym typeface="Dekko"/>
              </a:rPr>
              <a:t>Mức độ hoạt động thể chất</a:t>
            </a:r>
          </a:p>
        </p:txBody>
      </p:sp>
      <p:sp>
        <p:nvSpPr>
          <p:cNvPr id="9" name="TextBox 9"/>
          <p:cNvSpPr txBox="1"/>
          <p:nvPr/>
        </p:nvSpPr>
        <p:spPr>
          <a:xfrm rot="609982">
            <a:off x="14218889" y="1858852"/>
            <a:ext cx="3841155" cy="2031308"/>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Smoking Status</a:t>
            </a:r>
          </a:p>
          <a:p>
            <a:pPr algn="ctr">
              <a:lnSpc>
                <a:spcPts val="5435"/>
              </a:lnSpc>
            </a:pPr>
            <a:r>
              <a:rPr lang="en-US" sz="4149">
                <a:solidFill>
                  <a:srgbClr val="000000"/>
                </a:solidFill>
                <a:latin typeface="Dekko"/>
                <a:ea typeface="Dekko"/>
                <a:cs typeface="Dekko"/>
                <a:sym typeface="Dekko"/>
              </a:rPr>
              <a:t>Tình trạng hút thuốc</a:t>
            </a:r>
          </a:p>
        </p:txBody>
      </p:sp>
      <p:sp>
        <p:nvSpPr>
          <p:cNvPr id="10" name="TextBox 10"/>
          <p:cNvSpPr txBox="1"/>
          <p:nvPr/>
        </p:nvSpPr>
        <p:spPr>
          <a:xfrm rot="580965">
            <a:off x="-5884" y="1679196"/>
            <a:ext cx="4127723" cy="1740727"/>
          </a:xfrm>
          <a:prstGeom prst="rect">
            <a:avLst/>
          </a:prstGeom>
        </p:spPr>
        <p:txBody>
          <a:bodyPr lIns="0" tIns="0" rIns="0" bIns="0" rtlCol="0" anchor="t">
            <a:spAutoFit/>
          </a:bodyPr>
          <a:lstStyle/>
          <a:p>
            <a:pPr algn="ctr">
              <a:lnSpc>
                <a:spcPts val="4643"/>
              </a:lnSpc>
            </a:pPr>
            <a:r>
              <a:rPr lang="en-US" sz="3544">
                <a:solidFill>
                  <a:srgbClr val="000000"/>
                </a:solidFill>
                <a:latin typeface="Dekko"/>
                <a:ea typeface="Dekko"/>
                <a:cs typeface="Dekko"/>
                <a:sym typeface="Dekko"/>
              </a:rPr>
              <a:t>Name</a:t>
            </a:r>
          </a:p>
          <a:p>
            <a:pPr algn="ctr">
              <a:lnSpc>
                <a:spcPts val="4643"/>
              </a:lnSpc>
            </a:pPr>
            <a:r>
              <a:rPr lang="en-US" sz="3544">
                <a:solidFill>
                  <a:srgbClr val="000000"/>
                </a:solidFill>
                <a:latin typeface="Dekko"/>
                <a:ea typeface="Dekko"/>
                <a:cs typeface="Dekko"/>
                <a:sym typeface="Dekko"/>
              </a:rPr>
              <a:t>Tên của người được lấy thông tin</a:t>
            </a:r>
          </a:p>
        </p:txBody>
      </p:sp>
      <p:sp>
        <p:nvSpPr>
          <p:cNvPr id="11" name="TextBox 11"/>
          <p:cNvSpPr txBox="1"/>
          <p:nvPr/>
        </p:nvSpPr>
        <p:spPr>
          <a:xfrm rot="-550498">
            <a:off x="5190040" y="1809467"/>
            <a:ext cx="3706705" cy="3398760"/>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Age</a:t>
            </a:r>
          </a:p>
          <a:p>
            <a:pPr algn="ctr">
              <a:lnSpc>
                <a:spcPts val="5435"/>
              </a:lnSpc>
            </a:pPr>
            <a:r>
              <a:rPr lang="en-US" sz="4149">
                <a:solidFill>
                  <a:srgbClr val="000000"/>
                </a:solidFill>
                <a:latin typeface="Dekko"/>
                <a:ea typeface="Dekko"/>
                <a:cs typeface="Dekko"/>
                <a:sym typeface="Dekko"/>
              </a:rPr>
              <a:t>Tuổi của cá nhân (giới hạn từ 18 đến 80).</a:t>
            </a:r>
          </a:p>
          <a:p>
            <a:pPr algn="ctr">
              <a:lnSpc>
                <a:spcPts val="5435"/>
              </a:lnSpc>
            </a:pPr>
            <a:endParaRPr lang="en-US" sz="4149">
              <a:solidFill>
                <a:srgbClr val="000000"/>
              </a:solidFill>
              <a:latin typeface="Dekko"/>
              <a:ea typeface="Dekko"/>
              <a:cs typeface="Dekko"/>
              <a:sym typeface="Dekko"/>
            </a:endParaRPr>
          </a:p>
        </p:txBody>
      </p:sp>
      <p:sp>
        <p:nvSpPr>
          <p:cNvPr id="12" name="TextBox 12"/>
          <p:cNvSpPr txBox="1"/>
          <p:nvPr/>
        </p:nvSpPr>
        <p:spPr>
          <a:xfrm rot="609222">
            <a:off x="21285" y="6643978"/>
            <a:ext cx="4455845" cy="2031308"/>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History of Mental Illness</a:t>
            </a:r>
          </a:p>
          <a:p>
            <a:pPr algn="ctr">
              <a:lnSpc>
                <a:spcPts val="5435"/>
              </a:lnSpc>
            </a:pPr>
            <a:r>
              <a:rPr lang="en-US" sz="4149">
                <a:solidFill>
                  <a:srgbClr val="000000"/>
                </a:solidFill>
                <a:latin typeface="Dekko"/>
                <a:ea typeface="Dekko"/>
                <a:cs typeface="Dekko"/>
                <a:sym typeface="Dekko"/>
              </a:rPr>
              <a:t>Tiền sử bệnh tâm lý</a:t>
            </a:r>
          </a:p>
        </p:txBody>
      </p:sp>
      <p:sp>
        <p:nvSpPr>
          <p:cNvPr id="13" name="TextBox 13"/>
          <p:cNvSpPr txBox="1"/>
          <p:nvPr/>
        </p:nvSpPr>
        <p:spPr>
          <a:xfrm rot="-294979">
            <a:off x="14116853" y="6985613"/>
            <a:ext cx="4021967" cy="1347582"/>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Sleep Patterns</a:t>
            </a:r>
          </a:p>
          <a:p>
            <a:pPr algn="ctr">
              <a:lnSpc>
                <a:spcPts val="5435"/>
              </a:lnSpc>
            </a:pPr>
            <a:r>
              <a:rPr lang="en-US" sz="4149">
                <a:solidFill>
                  <a:srgbClr val="000000"/>
                </a:solidFill>
                <a:latin typeface="Dekko"/>
                <a:ea typeface="Dekko"/>
                <a:cs typeface="Dekko"/>
                <a:sym typeface="Dekko"/>
              </a:rPr>
              <a:t>Thói quen ngủ</a:t>
            </a:r>
          </a:p>
        </p:txBody>
      </p:sp>
      <p:sp>
        <p:nvSpPr>
          <p:cNvPr id="14" name="Freeform 14"/>
          <p:cNvSpPr/>
          <p:nvPr/>
        </p:nvSpPr>
        <p:spPr>
          <a:xfrm rot="253273" flipH="1">
            <a:off x="4788400" y="5847944"/>
            <a:ext cx="4874119" cy="4902790"/>
          </a:xfrm>
          <a:custGeom>
            <a:avLst/>
            <a:gdLst/>
            <a:ahLst/>
            <a:cxnLst/>
            <a:rect l="l" t="t" r="r" b="b"/>
            <a:pathLst>
              <a:path w="4874119" h="4902790">
                <a:moveTo>
                  <a:pt x="4874119" y="0"/>
                </a:moveTo>
                <a:lnTo>
                  <a:pt x="0" y="0"/>
                </a:lnTo>
                <a:lnTo>
                  <a:pt x="0" y="4902790"/>
                </a:lnTo>
                <a:lnTo>
                  <a:pt x="4874119" y="4902790"/>
                </a:lnTo>
                <a:lnTo>
                  <a:pt x="4874119" y="0"/>
                </a:lnTo>
                <a:close/>
              </a:path>
            </a:pathLst>
          </a:custGeom>
          <a:blipFill>
            <a:blip r:embed="rId2"/>
            <a:stretch>
              <a:fillRect/>
            </a:stretch>
          </a:blipFill>
        </p:spPr>
      </p:sp>
      <p:sp>
        <p:nvSpPr>
          <p:cNvPr id="15" name="Freeform 15"/>
          <p:cNvSpPr/>
          <p:nvPr/>
        </p:nvSpPr>
        <p:spPr>
          <a:xfrm rot="-1200297">
            <a:off x="9075354" y="5565188"/>
            <a:ext cx="4677617" cy="4663999"/>
          </a:xfrm>
          <a:custGeom>
            <a:avLst/>
            <a:gdLst/>
            <a:ahLst/>
            <a:cxnLst/>
            <a:rect l="l" t="t" r="r" b="b"/>
            <a:pathLst>
              <a:path w="4677617" h="4663999">
                <a:moveTo>
                  <a:pt x="0" y="0"/>
                </a:moveTo>
                <a:lnTo>
                  <a:pt x="4677617" y="0"/>
                </a:lnTo>
                <a:lnTo>
                  <a:pt x="4677617" y="4664000"/>
                </a:lnTo>
                <a:lnTo>
                  <a:pt x="0" y="4664000"/>
                </a:lnTo>
                <a:lnTo>
                  <a:pt x="0" y="0"/>
                </a:lnTo>
                <a:close/>
              </a:path>
            </a:pathLst>
          </a:custGeom>
          <a:blipFill>
            <a:blip r:embed="rId3"/>
            <a:stretch>
              <a:fillRect/>
            </a:stretch>
          </a:blipFill>
        </p:spPr>
      </p:sp>
      <p:sp>
        <p:nvSpPr>
          <p:cNvPr id="16" name="TextBox 16"/>
          <p:cNvSpPr txBox="1"/>
          <p:nvPr/>
        </p:nvSpPr>
        <p:spPr>
          <a:xfrm rot="-550498">
            <a:off x="5353570" y="7417661"/>
            <a:ext cx="3706705" cy="1347582"/>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Income</a:t>
            </a:r>
          </a:p>
          <a:p>
            <a:pPr algn="ctr">
              <a:lnSpc>
                <a:spcPts val="5435"/>
              </a:lnSpc>
            </a:pPr>
            <a:r>
              <a:rPr lang="en-US" sz="4149">
                <a:solidFill>
                  <a:srgbClr val="000000"/>
                </a:solidFill>
                <a:latin typeface="Dekko"/>
                <a:ea typeface="Dekko"/>
                <a:cs typeface="Dekko"/>
                <a:sym typeface="Dekko"/>
              </a:rPr>
              <a:t>Thu nhập cá nhân </a:t>
            </a:r>
          </a:p>
        </p:txBody>
      </p:sp>
      <p:sp>
        <p:nvSpPr>
          <p:cNvPr id="17" name="TextBox 17"/>
          <p:cNvSpPr txBox="1"/>
          <p:nvPr/>
        </p:nvSpPr>
        <p:spPr>
          <a:xfrm rot="-550498">
            <a:off x="9562540" y="6864207"/>
            <a:ext cx="3706705" cy="2031308"/>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Chronic Medical Conditions</a:t>
            </a:r>
          </a:p>
          <a:p>
            <a:pPr algn="ctr">
              <a:lnSpc>
                <a:spcPts val="5435"/>
              </a:lnSpc>
            </a:pPr>
            <a:r>
              <a:rPr lang="en-US" sz="4149">
                <a:solidFill>
                  <a:srgbClr val="000000"/>
                </a:solidFill>
                <a:latin typeface="Dekko"/>
                <a:ea typeface="Dekko"/>
                <a:cs typeface="Dekko"/>
                <a:sym typeface="Dekko"/>
              </a:rPr>
              <a:t>Bệnh lý mãn tính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1106722" flipH="1">
            <a:off x="-532289" y="298528"/>
            <a:ext cx="5107357" cy="5137400"/>
          </a:xfrm>
          <a:custGeom>
            <a:avLst/>
            <a:gdLst/>
            <a:ahLst/>
            <a:cxnLst/>
            <a:rect l="l" t="t" r="r" b="b"/>
            <a:pathLst>
              <a:path w="5107357" h="5137400">
                <a:moveTo>
                  <a:pt x="5107357" y="0"/>
                </a:moveTo>
                <a:lnTo>
                  <a:pt x="0" y="0"/>
                </a:lnTo>
                <a:lnTo>
                  <a:pt x="0" y="5137400"/>
                </a:lnTo>
                <a:lnTo>
                  <a:pt x="5107357" y="5137400"/>
                </a:lnTo>
                <a:lnTo>
                  <a:pt x="5107357" y="0"/>
                </a:lnTo>
                <a:close/>
              </a:path>
            </a:pathLst>
          </a:custGeom>
          <a:blipFill>
            <a:blip r:embed="rId2"/>
            <a:stretch>
              <a:fillRect/>
            </a:stretch>
          </a:blipFill>
        </p:spPr>
      </p:sp>
      <p:sp>
        <p:nvSpPr>
          <p:cNvPr id="3" name="Freeform 3"/>
          <p:cNvSpPr/>
          <p:nvPr/>
        </p:nvSpPr>
        <p:spPr>
          <a:xfrm rot="1161473" flipH="1">
            <a:off x="9061362" y="109664"/>
            <a:ext cx="4642176" cy="4669483"/>
          </a:xfrm>
          <a:custGeom>
            <a:avLst/>
            <a:gdLst/>
            <a:ahLst/>
            <a:cxnLst/>
            <a:rect l="l" t="t" r="r" b="b"/>
            <a:pathLst>
              <a:path w="4642176" h="4669483">
                <a:moveTo>
                  <a:pt x="4642176" y="0"/>
                </a:moveTo>
                <a:lnTo>
                  <a:pt x="0" y="0"/>
                </a:lnTo>
                <a:lnTo>
                  <a:pt x="0" y="4669483"/>
                </a:lnTo>
                <a:lnTo>
                  <a:pt x="4642176" y="4669483"/>
                </a:lnTo>
                <a:lnTo>
                  <a:pt x="4642176" y="0"/>
                </a:lnTo>
                <a:close/>
              </a:path>
            </a:pathLst>
          </a:custGeom>
          <a:blipFill>
            <a:blip r:embed="rId2"/>
            <a:stretch>
              <a:fillRect/>
            </a:stretch>
          </a:blipFill>
        </p:spPr>
      </p:sp>
      <p:sp>
        <p:nvSpPr>
          <p:cNvPr id="4" name="Freeform 4"/>
          <p:cNvSpPr/>
          <p:nvPr/>
        </p:nvSpPr>
        <p:spPr>
          <a:xfrm rot="-1200297">
            <a:off x="4585278" y="788544"/>
            <a:ext cx="4677617" cy="4663999"/>
          </a:xfrm>
          <a:custGeom>
            <a:avLst/>
            <a:gdLst/>
            <a:ahLst/>
            <a:cxnLst/>
            <a:rect l="l" t="t" r="r" b="b"/>
            <a:pathLst>
              <a:path w="4677617" h="4663999">
                <a:moveTo>
                  <a:pt x="0" y="0"/>
                </a:moveTo>
                <a:lnTo>
                  <a:pt x="4677617" y="0"/>
                </a:lnTo>
                <a:lnTo>
                  <a:pt x="4677617" y="4664000"/>
                </a:lnTo>
                <a:lnTo>
                  <a:pt x="0" y="4664000"/>
                </a:lnTo>
                <a:lnTo>
                  <a:pt x="0" y="0"/>
                </a:lnTo>
                <a:close/>
              </a:path>
            </a:pathLst>
          </a:custGeom>
          <a:blipFill>
            <a:blip r:embed="rId3"/>
            <a:stretch>
              <a:fillRect/>
            </a:stretch>
          </a:blipFill>
        </p:spPr>
      </p:sp>
      <p:sp>
        <p:nvSpPr>
          <p:cNvPr id="5" name="Freeform 5"/>
          <p:cNvSpPr/>
          <p:nvPr/>
        </p:nvSpPr>
        <p:spPr>
          <a:xfrm rot="-86635">
            <a:off x="-574992" y="5486710"/>
            <a:ext cx="5641683" cy="5625259"/>
          </a:xfrm>
          <a:custGeom>
            <a:avLst/>
            <a:gdLst/>
            <a:ahLst/>
            <a:cxnLst/>
            <a:rect l="l" t="t" r="r" b="b"/>
            <a:pathLst>
              <a:path w="5641683" h="5625259">
                <a:moveTo>
                  <a:pt x="0" y="0"/>
                </a:moveTo>
                <a:lnTo>
                  <a:pt x="5641683" y="0"/>
                </a:lnTo>
                <a:lnTo>
                  <a:pt x="5641683" y="5625259"/>
                </a:lnTo>
                <a:lnTo>
                  <a:pt x="0" y="5625259"/>
                </a:lnTo>
                <a:lnTo>
                  <a:pt x="0" y="0"/>
                </a:lnTo>
                <a:close/>
              </a:path>
            </a:pathLst>
          </a:custGeom>
          <a:blipFill>
            <a:blip r:embed="rId3"/>
            <a:stretch>
              <a:fillRect/>
            </a:stretch>
          </a:blipFill>
        </p:spPr>
      </p:sp>
      <p:sp>
        <p:nvSpPr>
          <p:cNvPr id="6" name="Freeform 6"/>
          <p:cNvSpPr/>
          <p:nvPr/>
        </p:nvSpPr>
        <p:spPr>
          <a:xfrm rot="253273" flipH="1">
            <a:off x="13699045" y="5445793"/>
            <a:ext cx="4874119" cy="4902790"/>
          </a:xfrm>
          <a:custGeom>
            <a:avLst/>
            <a:gdLst/>
            <a:ahLst/>
            <a:cxnLst/>
            <a:rect l="l" t="t" r="r" b="b"/>
            <a:pathLst>
              <a:path w="4874119" h="4902790">
                <a:moveTo>
                  <a:pt x="4874118" y="0"/>
                </a:moveTo>
                <a:lnTo>
                  <a:pt x="0" y="0"/>
                </a:lnTo>
                <a:lnTo>
                  <a:pt x="0" y="4902790"/>
                </a:lnTo>
                <a:lnTo>
                  <a:pt x="4874118" y="4902790"/>
                </a:lnTo>
                <a:lnTo>
                  <a:pt x="4874118" y="0"/>
                </a:lnTo>
                <a:close/>
              </a:path>
            </a:pathLst>
          </a:custGeom>
          <a:blipFill>
            <a:blip r:embed="rId2"/>
            <a:stretch>
              <a:fillRect/>
            </a:stretch>
          </a:blipFill>
        </p:spPr>
      </p:sp>
      <p:sp>
        <p:nvSpPr>
          <p:cNvPr id="7" name="Freeform 7"/>
          <p:cNvSpPr/>
          <p:nvPr/>
        </p:nvSpPr>
        <p:spPr>
          <a:xfrm>
            <a:off x="13289232" y="0"/>
            <a:ext cx="6011145" cy="5993645"/>
          </a:xfrm>
          <a:custGeom>
            <a:avLst/>
            <a:gdLst/>
            <a:ahLst/>
            <a:cxnLst/>
            <a:rect l="l" t="t" r="r" b="b"/>
            <a:pathLst>
              <a:path w="6011145" h="5993645">
                <a:moveTo>
                  <a:pt x="0" y="0"/>
                </a:moveTo>
                <a:lnTo>
                  <a:pt x="6011144" y="0"/>
                </a:lnTo>
                <a:lnTo>
                  <a:pt x="6011144" y="5993645"/>
                </a:lnTo>
                <a:lnTo>
                  <a:pt x="0" y="5993645"/>
                </a:lnTo>
                <a:lnTo>
                  <a:pt x="0" y="0"/>
                </a:lnTo>
                <a:close/>
              </a:path>
            </a:pathLst>
          </a:custGeom>
          <a:blipFill>
            <a:blip r:embed="rId3"/>
            <a:stretch>
              <a:fillRect/>
            </a:stretch>
          </a:blipFill>
        </p:spPr>
      </p:sp>
      <p:sp>
        <p:nvSpPr>
          <p:cNvPr id="8" name="TextBox 8"/>
          <p:cNvSpPr txBox="1"/>
          <p:nvPr/>
        </p:nvSpPr>
        <p:spPr>
          <a:xfrm rot="580965">
            <a:off x="9555361" y="1367320"/>
            <a:ext cx="3626129" cy="2508868"/>
          </a:xfrm>
          <a:prstGeom prst="rect">
            <a:avLst/>
          </a:prstGeom>
        </p:spPr>
        <p:txBody>
          <a:bodyPr lIns="0" tIns="0" rIns="0" bIns="0" rtlCol="0" anchor="t">
            <a:spAutoFit/>
          </a:bodyPr>
          <a:lstStyle/>
          <a:p>
            <a:pPr algn="ctr">
              <a:lnSpc>
                <a:spcPts val="5003"/>
              </a:lnSpc>
            </a:pPr>
            <a:r>
              <a:rPr lang="en-US" sz="3819">
                <a:solidFill>
                  <a:srgbClr val="000000"/>
                </a:solidFill>
                <a:latin typeface="Dekko"/>
                <a:ea typeface="Dekko"/>
                <a:cs typeface="Dekko"/>
                <a:sym typeface="Dekko"/>
              </a:rPr>
              <a:t>Employment Status</a:t>
            </a:r>
          </a:p>
          <a:p>
            <a:pPr algn="ctr">
              <a:lnSpc>
                <a:spcPts val="5003"/>
              </a:lnSpc>
            </a:pPr>
            <a:r>
              <a:rPr lang="en-US" sz="3819">
                <a:solidFill>
                  <a:srgbClr val="000000"/>
                </a:solidFill>
                <a:latin typeface="Dekko"/>
                <a:ea typeface="Dekko"/>
                <a:cs typeface="Dekko"/>
                <a:sym typeface="Dekko"/>
              </a:rPr>
              <a:t>Tình trạng việc làm</a:t>
            </a:r>
          </a:p>
        </p:txBody>
      </p:sp>
      <p:sp>
        <p:nvSpPr>
          <p:cNvPr id="9" name="TextBox 9"/>
          <p:cNvSpPr txBox="1"/>
          <p:nvPr/>
        </p:nvSpPr>
        <p:spPr>
          <a:xfrm rot="609982">
            <a:off x="14158547" y="1853485"/>
            <a:ext cx="3841155" cy="2715034"/>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Family History of Depression</a:t>
            </a:r>
          </a:p>
          <a:p>
            <a:pPr algn="ctr">
              <a:lnSpc>
                <a:spcPts val="5435"/>
              </a:lnSpc>
            </a:pPr>
            <a:r>
              <a:rPr lang="en-US" sz="4149">
                <a:solidFill>
                  <a:srgbClr val="000000"/>
                </a:solidFill>
                <a:latin typeface="Dekko"/>
                <a:ea typeface="Dekko"/>
                <a:cs typeface="Dekko"/>
                <a:sym typeface="Dekko"/>
              </a:rPr>
              <a:t>Tiền sử gia đình bị trầm cảm</a:t>
            </a:r>
          </a:p>
        </p:txBody>
      </p:sp>
      <p:sp>
        <p:nvSpPr>
          <p:cNvPr id="10" name="TextBox 10"/>
          <p:cNvSpPr txBox="1"/>
          <p:nvPr/>
        </p:nvSpPr>
        <p:spPr>
          <a:xfrm rot="580965">
            <a:off x="43233" y="1683356"/>
            <a:ext cx="4127723" cy="1156678"/>
          </a:xfrm>
          <a:prstGeom prst="rect">
            <a:avLst/>
          </a:prstGeom>
        </p:spPr>
        <p:txBody>
          <a:bodyPr lIns="0" tIns="0" rIns="0" bIns="0" rtlCol="0" anchor="t">
            <a:spAutoFit/>
          </a:bodyPr>
          <a:lstStyle/>
          <a:p>
            <a:pPr algn="ctr">
              <a:lnSpc>
                <a:spcPts val="4643"/>
              </a:lnSpc>
            </a:pPr>
            <a:r>
              <a:rPr lang="en-US" sz="3544">
                <a:solidFill>
                  <a:srgbClr val="000000"/>
                </a:solidFill>
                <a:latin typeface="Dekko"/>
                <a:ea typeface="Dekko"/>
                <a:cs typeface="Dekko"/>
                <a:sym typeface="Dekko"/>
              </a:rPr>
              <a:t>Alcohol Consumption</a:t>
            </a:r>
          </a:p>
          <a:p>
            <a:pPr algn="ctr">
              <a:lnSpc>
                <a:spcPts val="4643"/>
              </a:lnSpc>
            </a:pPr>
            <a:r>
              <a:rPr lang="en-US" sz="3544">
                <a:solidFill>
                  <a:srgbClr val="000000"/>
                </a:solidFill>
                <a:latin typeface="Dekko"/>
                <a:ea typeface="Dekko"/>
                <a:cs typeface="Dekko"/>
                <a:sym typeface="Dekko"/>
              </a:rPr>
              <a:t>Tiêu thụ rượu bia</a:t>
            </a:r>
          </a:p>
        </p:txBody>
      </p:sp>
      <p:sp>
        <p:nvSpPr>
          <p:cNvPr id="11" name="TextBox 11"/>
          <p:cNvSpPr txBox="1"/>
          <p:nvPr/>
        </p:nvSpPr>
        <p:spPr>
          <a:xfrm rot="-550498">
            <a:off x="5259729" y="1943221"/>
            <a:ext cx="3322640" cy="2715034"/>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Dietary Habits</a:t>
            </a:r>
          </a:p>
          <a:p>
            <a:pPr algn="ctr">
              <a:lnSpc>
                <a:spcPts val="5435"/>
              </a:lnSpc>
            </a:pPr>
            <a:r>
              <a:rPr lang="en-US" sz="4149">
                <a:solidFill>
                  <a:srgbClr val="000000"/>
                </a:solidFill>
                <a:latin typeface="Dekko"/>
                <a:ea typeface="Dekko"/>
                <a:cs typeface="Dekko"/>
                <a:sym typeface="Dekko"/>
              </a:rPr>
              <a:t>Thói quen ăn uống</a:t>
            </a:r>
          </a:p>
          <a:p>
            <a:pPr algn="ctr">
              <a:lnSpc>
                <a:spcPts val="5435"/>
              </a:lnSpc>
            </a:pPr>
            <a:endParaRPr lang="en-US" sz="4149">
              <a:solidFill>
                <a:srgbClr val="000000"/>
              </a:solidFill>
              <a:latin typeface="Dekko"/>
              <a:ea typeface="Dekko"/>
              <a:cs typeface="Dekko"/>
              <a:sym typeface="Dekko"/>
            </a:endParaRPr>
          </a:p>
        </p:txBody>
      </p:sp>
      <p:sp>
        <p:nvSpPr>
          <p:cNvPr id="12" name="TextBox 12"/>
          <p:cNvSpPr txBox="1"/>
          <p:nvPr/>
        </p:nvSpPr>
        <p:spPr>
          <a:xfrm rot="609222">
            <a:off x="-38982" y="6638624"/>
            <a:ext cx="4455845" cy="2715034"/>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History of Substance Abuse</a:t>
            </a:r>
          </a:p>
          <a:p>
            <a:pPr algn="ctr">
              <a:lnSpc>
                <a:spcPts val="5435"/>
              </a:lnSpc>
            </a:pPr>
            <a:r>
              <a:rPr lang="en-US" sz="4149">
                <a:solidFill>
                  <a:srgbClr val="000000"/>
                </a:solidFill>
                <a:latin typeface="Dekko"/>
                <a:ea typeface="Dekko"/>
                <a:cs typeface="Dekko"/>
                <a:sym typeface="Dekko"/>
              </a:rPr>
              <a:t>Tiền sử lạm dụng chất kích thích</a:t>
            </a:r>
          </a:p>
        </p:txBody>
      </p:sp>
      <p:sp>
        <p:nvSpPr>
          <p:cNvPr id="13" name="TextBox 13"/>
          <p:cNvSpPr txBox="1"/>
          <p:nvPr/>
        </p:nvSpPr>
        <p:spPr>
          <a:xfrm rot="-294979">
            <a:off x="14116853" y="6985613"/>
            <a:ext cx="4021967" cy="1347582"/>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Education Level</a:t>
            </a:r>
          </a:p>
          <a:p>
            <a:pPr algn="ctr">
              <a:lnSpc>
                <a:spcPts val="5435"/>
              </a:lnSpc>
            </a:pPr>
            <a:r>
              <a:rPr lang="en-US" sz="4149">
                <a:solidFill>
                  <a:srgbClr val="000000"/>
                </a:solidFill>
                <a:latin typeface="Dekko"/>
                <a:ea typeface="Dekko"/>
                <a:cs typeface="Dekko"/>
                <a:sym typeface="Dekko"/>
              </a:rPr>
              <a:t>Trình độ học vấn</a:t>
            </a:r>
          </a:p>
        </p:txBody>
      </p:sp>
      <p:sp>
        <p:nvSpPr>
          <p:cNvPr id="14" name="Freeform 14"/>
          <p:cNvSpPr/>
          <p:nvPr/>
        </p:nvSpPr>
        <p:spPr>
          <a:xfrm rot="253273" flipH="1">
            <a:off x="4788400" y="5847944"/>
            <a:ext cx="4874119" cy="4902790"/>
          </a:xfrm>
          <a:custGeom>
            <a:avLst/>
            <a:gdLst/>
            <a:ahLst/>
            <a:cxnLst/>
            <a:rect l="l" t="t" r="r" b="b"/>
            <a:pathLst>
              <a:path w="4874119" h="4902790">
                <a:moveTo>
                  <a:pt x="4874119" y="0"/>
                </a:moveTo>
                <a:lnTo>
                  <a:pt x="0" y="0"/>
                </a:lnTo>
                <a:lnTo>
                  <a:pt x="0" y="4902790"/>
                </a:lnTo>
                <a:lnTo>
                  <a:pt x="4874119" y="4902790"/>
                </a:lnTo>
                <a:lnTo>
                  <a:pt x="4874119" y="0"/>
                </a:lnTo>
                <a:close/>
              </a:path>
            </a:pathLst>
          </a:custGeom>
          <a:blipFill>
            <a:blip r:embed="rId2"/>
            <a:stretch>
              <a:fillRect/>
            </a:stretch>
          </a:blipFill>
        </p:spPr>
      </p:sp>
      <p:sp>
        <p:nvSpPr>
          <p:cNvPr id="15" name="Freeform 15"/>
          <p:cNvSpPr/>
          <p:nvPr/>
        </p:nvSpPr>
        <p:spPr>
          <a:xfrm rot="-1200297">
            <a:off x="9075354" y="5565188"/>
            <a:ext cx="4677617" cy="4663999"/>
          </a:xfrm>
          <a:custGeom>
            <a:avLst/>
            <a:gdLst/>
            <a:ahLst/>
            <a:cxnLst/>
            <a:rect l="l" t="t" r="r" b="b"/>
            <a:pathLst>
              <a:path w="4677617" h="4663999">
                <a:moveTo>
                  <a:pt x="0" y="0"/>
                </a:moveTo>
                <a:lnTo>
                  <a:pt x="4677617" y="0"/>
                </a:lnTo>
                <a:lnTo>
                  <a:pt x="4677617" y="4664000"/>
                </a:lnTo>
                <a:lnTo>
                  <a:pt x="0" y="4664000"/>
                </a:lnTo>
                <a:lnTo>
                  <a:pt x="0" y="0"/>
                </a:lnTo>
                <a:close/>
              </a:path>
            </a:pathLst>
          </a:custGeom>
          <a:blipFill>
            <a:blip r:embed="rId3"/>
            <a:stretch>
              <a:fillRect/>
            </a:stretch>
          </a:blipFill>
        </p:spPr>
      </p:sp>
      <p:sp>
        <p:nvSpPr>
          <p:cNvPr id="16" name="TextBox 16"/>
          <p:cNvSpPr txBox="1"/>
          <p:nvPr/>
        </p:nvSpPr>
        <p:spPr>
          <a:xfrm rot="-550498">
            <a:off x="5408080" y="7413287"/>
            <a:ext cx="3706705" cy="2031308"/>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Marital Status</a:t>
            </a:r>
          </a:p>
          <a:p>
            <a:pPr algn="ctr">
              <a:lnSpc>
                <a:spcPts val="5435"/>
              </a:lnSpc>
            </a:pPr>
            <a:r>
              <a:rPr lang="en-US" sz="4149">
                <a:solidFill>
                  <a:srgbClr val="000000"/>
                </a:solidFill>
                <a:latin typeface="Dekko"/>
                <a:ea typeface="Dekko"/>
                <a:cs typeface="Dekko"/>
                <a:sym typeface="Dekko"/>
              </a:rPr>
              <a:t>Tình trạng hôn nhân</a:t>
            </a:r>
          </a:p>
        </p:txBody>
      </p:sp>
      <p:sp>
        <p:nvSpPr>
          <p:cNvPr id="17" name="TextBox 17"/>
          <p:cNvSpPr txBox="1"/>
          <p:nvPr/>
        </p:nvSpPr>
        <p:spPr>
          <a:xfrm rot="-550498">
            <a:off x="9562540" y="6864207"/>
            <a:ext cx="3706705" cy="2031308"/>
          </a:xfrm>
          <a:prstGeom prst="rect">
            <a:avLst/>
          </a:prstGeom>
        </p:spPr>
        <p:txBody>
          <a:bodyPr lIns="0" tIns="0" rIns="0" bIns="0" rtlCol="0" anchor="t">
            <a:spAutoFit/>
          </a:bodyPr>
          <a:lstStyle/>
          <a:p>
            <a:pPr algn="ctr">
              <a:lnSpc>
                <a:spcPts val="5435"/>
              </a:lnSpc>
            </a:pPr>
            <a:r>
              <a:rPr lang="en-US" sz="4149">
                <a:solidFill>
                  <a:srgbClr val="000000"/>
                </a:solidFill>
                <a:latin typeface="Dekko"/>
                <a:ea typeface="Dekko"/>
                <a:cs typeface="Dekko"/>
                <a:sym typeface="Dekko"/>
              </a:rPr>
              <a:t>Number of Children</a:t>
            </a:r>
          </a:p>
          <a:p>
            <a:pPr algn="ctr">
              <a:lnSpc>
                <a:spcPts val="5435"/>
              </a:lnSpc>
            </a:pPr>
            <a:r>
              <a:rPr lang="en-US" sz="4149">
                <a:solidFill>
                  <a:srgbClr val="000000"/>
                </a:solidFill>
                <a:latin typeface="Dekko"/>
                <a:ea typeface="Dekko"/>
                <a:cs typeface="Dekko"/>
                <a:sym typeface="Dekko"/>
              </a:rPr>
              <a:t>Số lượng con cái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3604963" y="1896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3" name="Freeform 3"/>
          <p:cNvSpPr/>
          <p:nvPr/>
        </p:nvSpPr>
        <p:spPr>
          <a:xfrm>
            <a:off x="3757363" y="3420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4" name="Freeform 4"/>
          <p:cNvSpPr/>
          <p:nvPr/>
        </p:nvSpPr>
        <p:spPr>
          <a:xfrm>
            <a:off x="13034601" y="342040"/>
            <a:ext cx="3188275" cy="2904229"/>
          </a:xfrm>
          <a:custGeom>
            <a:avLst/>
            <a:gdLst/>
            <a:ahLst/>
            <a:cxnLst/>
            <a:rect l="l" t="t" r="r" b="b"/>
            <a:pathLst>
              <a:path w="3188275" h="2904229">
                <a:moveTo>
                  <a:pt x="0" y="0"/>
                </a:moveTo>
                <a:lnTo>
                  <a:pt x="3188275" y="0"/>
                </a:lnTo>
                <a:lnTo>
                  <a:pt x="3188275" y="2904228"/>
                </a:lnTo>
                <a:lnTo>
                  <a:pt x="0" y="290422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412007">
            <a:off x="-1256431" y="6222228"/>
            <a:ext cx="2506139" cy="6072144"/>
          </a:xfrm>
          <a:custGeom>
            <a:avLst/>
            <a:gdLst/>
            <a:ahLst/>
            <a:cxnLst/>
            <a:rect l="l" t="t" r="r" b="b"/>
            <a:pathLst>
              <a:path w="2506139" h="6072144">
                <a:moveTo>
                  <a:pt x="0" y="0"/>
                </a:moveTo>
                <a:lnTo>
                  <a:pt x="2506139" y="0"/>
                </a:lnTo>
                <a:lnTo>
                  <a:pt x="2506139" y="6072144"/>
                </a:lnTo>
                <a:lnTo>
                  <a:pt x="0" y="6072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72029" y="-515383"/>
            <a:ext cx="3601458" cy="3126266"/>
          </a:xfrm>
          <a:custGeom>
            <a:avLst/>
            <a:gdLst/>
            <a:ahLst/>
            <a:cxnLst/>
            <a:rect l="l" t="t" r="r" b="b"/>
            <a:pathLst>
              <a:path w="3601458" h="3126266">
                <a:moveTo>
                  <a:pt x="0" y="0"/>
                </a:moveTo>
                <a:lnTo>
                  <a:pt x="3601458" y="0"/>
                </a:lnTo>
                <a:lnTo>
                  <a:pt x="3601458" y="3126266"/>
                </a:lnTo>
                <a:lnTo>
                  <a:pt x="0" y="312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7365178">
            <a:off x="16868972" y="5820126"/>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32660">
            <a:off x="5323501" y="6971809"/>
            <a:ext cx="7205700" cy="340633"/>
          </a:xfrm>
          <a:custGeom>
            <a:avLst/>
            <a:gdLst/>
            <a:ahLst/>
            <a:cxnLst/>
            <a:rect l="l" t="t" r="r" b="b"/>
            <a:pathLst>
              <a:path w="7205700" h="340633">
                <a:moveTo>
                  <a:pt x="0" y="0"/>
                </a:moveTo>
                <a:lnTo>
                  <a:pt x="7205700" y="0"/>
                </a:lnTo>
                <a:lnTo>
                  <a:pt x="7205700"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32660">
            <a:off x="5325181" y="7590184"/>
            <a:ext cx="7205700" cy="340633"/>
          </a:xfrm>
          <a:custGeom>
            <a:avLst/>
            <a:gdLst/>
            <a:ahLst/>
            <a:cxnLst/>
            <a:rect l="l" t="t" r="r" b="b"/>
            <a:pathLst>
              <a:path w="7205700" h="340633">
                <a:moveTo>
                  <a:pt x="0" y="0"/>
                </a:moveTo>
                <a:lnTo>
                  <a:pt x="7205701" y="0"/>
                </a:lnTo>
                <a:lnTo>
                  <a:pt x="7205701"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4977151" y="4005688"/>
            <a:ext cx="7901762" cy="2885749"/>
          </a:xfrm>
          <a:prstGeom prst="rect">
            <a:avLst/>
          </a:prstGeom>
        </p:spPr>
        <p:txBody>
          <a:bodyPr lIns="0" tIns="0" rIns="0" bIns="0" rtlCol="0" anchor="t">
            <a:spAutoFit/>
          </a:bodyPr>
          <a:lstStyle/>
          <a:p>
            <a:pPr marL="0" lvl="0" indent="0" algn="ctr">
              <a:lnSpc>
                <a:spcPts val="11408"/>
              </a:lnSpc>
              <a:spcBef>
                <a:spcPct val="0"/>
              </a:spcBef>
            </a:pPr>
            <a:r>
              <a:rPr lang="en-US" sz="9200">
                <a:solidFill>
                  <a:srgbClr val="2C2C2E"/>
                </a:solidFill>
                <a:latin typeface="Dancing Script"/>
                <a:ea typeface="Dancing Script"/>
                <a:cs typeface="Dancing Script"/>
                <a:sym typeface="Dancing Script"/>
              </a:rPr>
              <a:t>Chức năng của chương trình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7638463">
            <a:off x="-1763996" y="-4168308"/>
            <a:ext cx="969528" cy="6583212"/>
          </a:xfrm>
          <a:custGeom>
            <a:avLst/>
            <a:gdLst/>
            <a:ahLst/>
            <a:cxnLst/>
            <a:rect l="l" t="t" r="r" b="b"/>
            <a:pathLst>
              <a:path w="969528" h="6583212">
                <a:moveTo>
                  <a:pt x="0" y="0"/>
                </a:moveTo>
                <a:lnTo>
                  <a:pt x="969528" y="0"/>
                </a:lnTo>
                <a:lnTo>
                  <a:pt x="969528" y="6583212"/>
                </a:lnTo>
                <a:lnTo>
                  <a:pt x="0" y="65832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72342" y="1728596"/>
            <a:ext cx="15943315" cy="8290524"/>
          </a:xfrm>
          <a:custGeom>
            <a:avLst/>
            <a:gdLst/>
            <a:ahLst/>
            <a:cxnLst/>
            <a:rect l="l" t="t" r="r" b="b"/>
            <a:pathLst>
              <a:path w="15943315" h="8290524">
                <a:moveTo>
                  <a:pt x="0" y="0"/>
                </a:moveTo>
                <a:lnTo>
                  <a:pt x="15943316" y="0"/>
                </a:lnTo>
                <a:lnTo>
                  <a:pt x="15943316" y="8290524"/>
                </a:lnTo>
                <a:lnTo>
                  <a:pt x="0" y="8290524"/>
                </a:lnTo>
                <a:lnTo>
                  <a:pt x="0" y="0"/>
                </a:lnTo>
                <a:close/>
              </a:path>
            </a:pathLst>
          </a:custGeom>
          <a:blipFill>
            <a:blip r:embed="rId4"/>
            <a:stretch>
              <a:fillRect/>
            </a:stretch>
          </a:blipFill>
        </p:spPr>
      </p:sp>
      <p:sp>
        <p:nvSpPr>
          <p:cNvPr id="4" name="TextBox 4"/>
          <p:cNvSpPr txBox="1"/>
          <p:nvPr/>
        </p:nvSpPr>
        <p:spPr>
          <a:xfrm>
            <a:off x="1632698" y="613490"/>
            <a:ext cx="13569275" cy="1695102"/>
          </a:xfrm>
          <a:prstGeom prst="rect">
            <a:avLst/>
          </a:prstGeom>
        </p:spPr>
        <p:txBody>
          <a:bodyPr lIns="0" tIns="0" rIns="0" bIns="0" rtlCol="0" anchor="t">
            <a:spAutoFit/>
          </a:bodyPr>
          <a:lstStyle/>
          <a:p>
            <a:pPr algn="ctr">
              <a:lnSpc>
                <a:spcPts val="6844"/>
              </a:lnSpc>
            </a:pPr>
            <a:r>
              <a:rPr lang="en-US" sz="4888">
                <a:solidFill>
                  <a:srgbClr val="000000"/>
                </a:solidFill>
                <a:latin typeface="Muli"/>
                <a:ea typeface="Muli"/>
                <a:cs typeface="Muli"/>
                <a:sym typeface="Muli"/>
              </a:rPr>
              <a:t>Tổng quan về các chức năng quản lý dữ liệu</a:t>
            </a:r>
          </a:p>
          <a:p>
            <a:pPr algn="ctr">
              <a:lnSpc>
                <a:spcPts val="6844"/>
              </a:lnSpc>
            </a:pPr>
            <a:endParaRPr lang="en-US" sz="4888">
              <a:solidFill>
                <a:srgbClr val="000000"/>
              </a:solidFill>
              <a:latin typeface="Muli"/>
              <a:ea typeface="Muli"/>
              <a:cs typeface="Muli"/>
              <a:sym typeface="Muli"/>
            </a:endParaRPr>
          </a:p>
        </p:txBody>
      </p:sp>
      <p:sp>
        <p:nvSpPr>
          <p:cNvPr id="5" name="Freeform 5"/>
          <p:cNvSpPr/>
          <p:nvPr/>
        </p:nvSpPr>
        <p:spPr>
          <a:xfrm rot="-7478474">
            <a:off x="17543201" y="-1706720"/>
            <a:ext cx="993863" cy="3572711"/>
          </a:xfrm>
          <a:custGeom>
            <a:avLst/>
            <a:gdLst/>
            <a:ahLst/>
            <a:cxnLst/>
            <a:rect l="l" t="t" r="r" b="b"/>
            <a:pathLst>
              <a:path w="993863" h="3572711">
                <a:moveTo>
                  <a:pt x="0" y="0"/>
                </a:moveTo>
                <a:lnTo>
                  <a:pt x="993864" y="0"/>
                </a:lnTo>
                <a:lnTo>
                  <a:pt x="993864" y="3572711"/>
                </a:lnTo>
                <a:lnTo>
                  <a:pt x="0" y="35727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5435858" y="687910"/>
            <a:ext cx="7694771" cy="2196507"/>
          </a:xfrm>
          <a:custGeom>
            <a:avLst/>
            <a:gdLst/>
            <a:ahLst/>
            <a:cxnLst/>
            <a:rect l="l" t="t" r="r" b="b"/>
            <a:pathLst>
              <a:path w="7694771" h="2196507">
                <a:moveTo>
                  <a:pt x="0" y="0"/>
                </a:moveTo>
                <a:lnTo>
                  <a:pt x="7694771" y="0"/>
                </a:lnTo>
                <a:lnTo>
                  <a:pt x="7694771" y="2196508"/>
                </a:lnTo>
                <a:lnTo>
                  <a:pt x="0" y="21965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00000">
            <a:off x="5570642" y="3762048"/>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4"/>
            <a:stretch>
              <a:fillRect/>
            </a:stretch>
          </a:blipFill>
        </p:spPr>
      </p:sp>
      <p:sp>
        <p:nvSpPr>
          <p:cNvPr id="4" name="Freeform 4"/>
          <p:cNvSpPr/>
          <p:nvPr/>
        </p:nvSpPr>
        <p:spPr>
          <a:xfrm rot="5400000">
            <a:off x="10982249"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4"/>
            <a:stretch>
              <a:fillRect/>
            </a:stretch>
          </a:blipFill>
        </p:spPr>
      </p:sp>
      <p:sp>
        <p:nvSpPr>
          <p:cNvPr id="5" name="TextBox 5"/>
          <p:cNvSpPr txBox="1"/>
          <p:nvPr/>
        </p:nvSpPr>
        <p:spPr>
          <a:xfrm>
            <a:off x="2284228" y="828675"/>
            <a:ext cx="13925345" cy="1774744"/>
          </a:xfrm>
          <a:prstGeom prst="rect">
            <a:avLst/>
          </a:prstGeom>
        </p:spPr>
        <p:txBody>
          <a:bodyPr lIns="0" tIns="0" rIns="0" bIns="0" rtlCol="0" anchor="t">
            <a:spAutoFit/>
          </a:bodyPr>
          <a:lstStyle/>
          <a:p>
            <a:pPr algn="ctr">
              <a:lnSpc>
                <a:spcPts val="14529"/>
              </a:lnSpc>
              <a:spcBef>
                <a:spcPct val="0"/>
              </a:spcBef>
            </a:pPr>
            <a:r>
              <a:rPr lang="en-US" sz="10378">
                <a:solidFill>
                  <a:srgbClr val="0A48A5"/>
                </a:solidFill>
                <a:latin typeface="Muli"/>
                <a:ea typeface="Muli"/>
                <a:cs typeface="Muli"/>
                <a:sym typeface="Muli"/>
              </a:rPr>
              <a:t>Kết luận</a:t>
            </a:r>
          </a:p>
        </p:txBody>
      </p:sp>
      <p:sp>
        <p:nvSpPr>
          <p:cNvPr id="6" name="Freeform 6"/>
          <p:cNvSpPr/>
          <p:nvPr/>
        </p:nvSpPr>
        <p:spPr>
          <a:xfrm rot="5400000">
            <a:off x="159035" y="3332402"/>
            <a:ext cx="7146716" cy="5289896"/>
          </a:xfrm>
          <a:custGeom>
            <a:avLst/>
            <a:gdLst/>
            <a:ahLst/>
            <a:cxnLst/>
            <a:rect l="l" t="t" r="r" b="b"/>
            <a:pathLst>
              <a:path w="7146716" h="5289896">
                <a:moveTo>
                  <a:pt x="0" y="0"/>
                </a:moveTo>
                <a:lnTo>
                  <a:pt x="7146716" y="0"/>
                </a:lnTo>
                <a:lnTo>
                  <a:pt x="7146716" y="5289896"/>
                </a:lnTo>
                <a:lnTo>
                  <a:pt x="0" y="5289896"/>
                </a:lnTo>
                <a:lnTo>
                  <a:pt x="0" y="0"/>
                </a:lnTo>
                <a:close/>
              </a:path>
            </a:pathLst>
          </a:custGeom>
          <a:blipFill>
            <a:blip r:embed="rId4"/>
            <a:stretch>
              <a:fillRect/>
            </a:stretch>
          </a:blipFill>
        </p:spPr>
      </p:sp>
      <p:sp>
        <p:nvSpPr>
          <p:cNvPr id="7" name="Freeform 7"/>
          <p:cNvSpPr/>
          <p:nvPr/>
        </p:nvSpPr>
        <p:spPr>
          <a:xfrm rot="131805">
            <a:off x="6524987" y="4097424"/>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5"/>
            <a:stretch>
              <a:fillRect/>
            </a:stretch>
          </a:blipFill>
        </p:spPr>
      </p:sp>
      <p:sp>
        <p:nvSpPr>
          <p:cNvPr id="8" name="Freeform 8"/>
          <p:cNvSpPr/>
          <p:nvPr/>
        </p:nvSpPr>
        <p:spPr>
          <a:xfrm rot="131805">
            <a:off x="11938709" y="3500305"/>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5"/>
            <a:stretch>
              <a:fillRect/>
            </a:stretch>
          </a:blipFill>
        </p:spPr>
      </p:sp>
      <p:sp>
        <p:nvSpPr>
          <p:cNvPr id="9" name="Freeform 9"/>
          <p:cNvSpPr/>
          <p:nvPr/>
        </p:nvSpPr>
        <p:spPr>
          <a:xfrm rot="131805">
            <a:off x="1113381" y="3656356"/>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5"/>
            <a:stretch>
              <a:fillRect/>
            </a:stretch>
          </a:blipFill>
        </p:spPr>
      </p:sp>
      <p:sp>
        <p:nvSpPr>
          <p:cNvPr id="10" name="TextBox 10"/>
          <p:cNvSpPr txBox="1"/>
          <p:nvPr/>
        </p:nvSpPr>
        <p:spPr>
          <a:xfrm rot="-7035">
            <a:off x="7212546" y="5545450"/>
            <a:ext cx="4068672" cy="2836068"/>
          </a:xfrm>
          <a:prstGeom prst="rect">
            <a:avLst/>
          </a:prstGeom>
        </p:spPr>
        <p:txBody>
          <a:bodyPr lIns="0" tIns="0" rIns="0" bIns="0" rtlCol="0" anchor="t">
            <a:spAutoFit/>
          </a:bodyPr>
          <a:lstStyle/>
          <a:p>
            <a:pPr marL="625638" lvl="1" indent="-312819" algn="l">
              <a:lnSpc>
                <a:spcPts val="3796"/>
              </a:lnSpc>
              <a:buFont typeface="Arial"/>
              <a:buChar char="•"/>
            </a:pPr>
            <a:r>
              <a:rPr lang="en-US" sz="2897">
                <a:solidFill>
                  <a:srgbClr val="000000"/>
                </a:solidFill>
                <a:latin typeface="Muli"/>
                <a:ea typeface="Muli"/>
                <a:cs typeface="Muli"/>
                <a:sym typeface="Muli"/>
              </a:rPr>
              <a:t>Số liệu vẫn còn hạn chế (chỉ ở châu Âu)</a:t>
            </a:r>
          </a:p>
          <a:p>
            <a:pPr marL="625638" lvl="1" indent="-312819" algn="l">
              <a:lnSpc>
                <a:spcPts val="3796"/>
              </a:lnSpc>
              <a:buFont typeface="Arial"/>
              <a:buChar char="•"/>
            </a:pPr>
            <a:r>
              <a:rPr lang="en-US" sz="2897">
                <a:solidFill>
                  <a:srgbClr val="000000"/>
                </a:solidFill>
                <a:latin typeface="Muli"/>
                <a:ea typeface="Muli"/>
                <a:cs typeface="Muli"/>
                <a:sym typeface="Muli"/>
              </a:rPr>
              <a:t>Vẫn còn thiếu những yếu tố khác có thể tác động đến căn bệnh trầm cảm.</a:t>
            </a:r>
          </a:p>
        </p:txBody>
      </p:sp>
      <p:sp>
        <p:nvSpPr>
          <p:cNvPr id="11" name="TextBox 11"/>
          <p:cNvSpPr txBox="1"/>
          <p:nvPr/>
        </p:nvSpPr>
        <p:spPr>
          <a:xfrm rot="-7035">
            <a:off x="1800939" y="5115804"/>
            <a:ext cx="4068672" cy="2836068"/>
          </a:xfrm>
          <a:prstGeom prst="rect">
            <a:avLst/>
          </a:prstGeom>
        </p:spPr>
        <p:txBody>
          <a:bodyPr lIns="0" tIns="0" rIns="0" bIns="0" rtlCol="0" anchor="t">
            <a:spAutoFit/>
          </a:bodyPr>
          <a:lstStyle/>
          <a:p>
            <a:pPr marL="625638" lvl="1" indent="-312819" algn="l">
              <a:lnSpc>
                <a:spcPts val="3796"/>
              </a:lnSpc>
              <a:buFont typeface="Arial"/>
              <a:buChar char="•"/>
            </a:pPr>
            <a:r>
              <a:rPr lang="en-US" sz="2897">
                <a:solidFill>
                  <a:srgbClr val="000000"/>
                </a:solidFill>
                <a:latin typeface="Muli"/>
                <a:ea typeface="Muli"/>
                <a:cs typeface="Muli"/>
                <a:sym typeface="Muli"/>
              </a:rPr>
              <a:t>Thời gian xử lí thấp</a:t>
            </a:r>
          </a:p>
          <a:p>
            <a:pPr marL="625638" lvl="1" indent="-312819" algn="l">
              <a:lnSpc>
                <a:spcPts val="3796"/>
              </a:lnSpc>
              <a:buFont typeface="Arial"/>
              <a:buChar char="•"/>
            </a:pPr>
            <a:r>
              <a:rPr lang="en-US" sz="2897">
                <a:solidFill>
                  <a:srgbClr val="000000"/>
                </a:solidFill>
                <a:latin typeface="Muli"/>
                <a:ea typeface="Muli"/>
                <a:cs typeface="Muli"/>
                <a:sym typeface="Muli"/>
              </a:rPr>
              <a:t>Phân tích có độ chính xác cao</a:t>
            </a:r>
          </a:p>
          <a:p>
            <a:pPr marL="625638" lvl="1" indent="-312819" algn="l">
              <a:lnSpc>
                <a:spcPts val="3796"/>
              </a:lnSpc>
              <a:buFont typeface="Arial"/>
              <a:buChar char="•"/>
            </a:pPr>
            <a:r>
              <a:rPr lang="en-US" sz="2897">
                <a:solidFill>
                  <a:srgbClr val="000000"/>
                </a:solidFill>
                <a:latin typeface="Muli"/>
                <a:ea typeface="Muli"/>
                <a:cs typeface="Muli"/>
                <a:sym typeface="Muli"/>
              </a:rPr>
              <a:t>Đáp ứng được những yêu cầu cơ bản của người dùng</a:t>
            </a:r>
          </a:p>
        </p:txBody>
      </p:sp>
      <p:sp>
        <p:nvSpPr>
          <p:cNvPr id="12" name="TextBox 12"/>
          <p:cNvSpPr txBox="1"/>
          <p:nvPr/>
        </p:nvSpPr>
        <p:spPr>
          <a:xfrm rot="-22031">
            <a:off x="2716320" y="3892508"/>
            <a:ext cx="3427735" cy="813562"/>
          </a:xfrm>
          <a:prstGeom prst="rect">
            <a:avLst/>
          </a:prstGeom>
        </p:spPr>
        <p:txBody>
          <a:bodyPr lIns="0" tIns="0" rIns="0" bIns="0" rtlCol="0" anchor="t">
            <a:spAutoFit/>
          </a:bodyPr>
          <a:lstStyle/>
          <a:p>
            <a:pPr algn="l">
              <a:lnSpc>
                <a:spcPts val="6607"/>
              </a:lnSpc>
              <a:spcBef>
                <a:spcPct val="0"/>
              </a:spcBef>
            </a:pPr>
            <a:r>
              <a:rPr lang="en-US" sz="4719">
                <a:solidFill>
                  <a:srgbClr val="000000"/>
                </a:solidFill>
                <a:latin typeface="Muli"/>
                <a:ea typeface="Muli"/>
                <a:cs typeface="Muli"/>
                <a:sym typeface="Muli"/>
              </a:rPr>
              <a:t>Ưu điểm </a:t>
            </a:r>
          </a:p>
        </p:txBody>
      </p:sp>
      <p:sp>
        <p:nvSpPr>
          <p:cNvPr id="13" name="TextBox 13"/>
          <p:cNvSpPr txBox="1"/>
          <p:nvPr/>
        </p:nvSpPr>
        <p:spPr>
          <a:xfrm>
            <a:off x="1376125" y="3383557"/>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1</a:t>
            </a:r>
          </a:p>
        </p:txBody>
      </p:sp>
      <p:sp>
        <p:nvSpPr>
          <p:cNvPr id="14" name="TextBox 14"/>
          <p:cNvSpPr txBox="1"/>
          <p:nvPr/>
        </p:nvSpPr>
        <p:spPr>
          <a:xfrm>
            <a:off x="6772812" y="382337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2</a:t>
            </a:r>
          </a:p>
        </p:txBody>
      </p:sp>
      <p:sp>
        <p:nvSpPr>
          <p:cNvPr id="15" name="TextBox 15"/>
          <p:cNvSpPr txBox="1"/>
          <p:nvPr/>
        </p:nvSpPr>
        <p:spPr>
          <a:xfrm>
            <a:off x="12201453" y="319670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3</a:t>
            </a:r>
          </a:p>
        </p:txBody>
      </p:sp>
      <p:sp>
        <p:nvSpPr>
          <p:cNvPr id="16" name="TextBox 16"/>
          <p:cNvSpPr txBox="1"/>
          <p:nvPr/>
        </p:nvSpPr>
        <p:spPr>
          <a:xfrm rot="-22031">
            <a:off x="8131375" y="4262640"/>
            <a:ext cx="3427735" cy="813630"/>
          </a:xfrm>
          <a:prstGeom prst="rect">
            <a:avLst/>
          </a:prstGeom>
        </p:spPr>
        <p:txBody>
          <a:bodyPr lIns="0" tIns="0" rIns="0" bIns="0" rtlCol="0" anchor="t">
            <a:spAutoFit/>
          </a:bodyPr>
          <a:lstStyle/>
          <a:p>
            <a:pPr algn="l">
              <a:lnSpc>
                <a:spcPts val="6604"/>
              </a:lnSpc>
              <a:spcBef>
                <a:spcPct val="0"/>
              </a:spcBef>
            </a:pPr>
            <a:r>
              <a:rPr lang="en-US" sz="4717">
                <a:solidFill>
                  <a:srgbClr val="000000"/>
                </a:solidFill>
                <a:latin typeface="Muli"/>
                <a:ea typeface="Muli"/>
                <a:cs typeface="Muli"/>
                <a:sym typeface="Muli"/>
              </a:rPr>
              <a:t>Nhược điểm</a:t>
            </a:r>
          </a:p>
        </p:txBody>
      </p:sp>
      <p:sp>
        <p:nvSpPr>
          <p:cNvPr id="17" name="TextBox 17"/>
          <p:cNvSpPr txBox="1"/>
          <p:nvPr/>
        </p:nvSpPr>
        <p:spPr>
          <a:xfrm rot="-22031">
            <a:off x="13423957" y="3317324"/>
            <a:ext cx="3427735" cy="1651830"/>
          </a:xfrm>
          <a:prstGeom prst="rect">
            <a:avLst/>
          </a:prstGeom>
        </p:spPr>
        <p:txBody>
          <a:bodyPr lIns="0" tIns="0" rIns="0" bIns="0" rtlCol="0" anchor="t">
            <a:spAutoFit/>
          </a:bodyPr>
          <a:lstStyle/>
          <a:p>
            <a:pPr algn="ctr">
              <a:lnSpc>
                <a:spcPts val="6604"/>
              </a:lnSpc>
              <a:spcBef>
                <a:spcPct val="0"/>
              </a:spcBef>
            </a:pPr>
            <a:r>
              <a:rPr lang="en-US" sz="4717">
                <a:solidFill>
                  <a:srgbClr val="000000"/>
                </a:solidFill>
                <a:latin typeface="Muli"/>
                <a:ea typeface="Muli"/>
                <a:cs typeface="Muli"/>
                <a:sym typeface="Muli"/>
              </a:rPr>
              <a:t>Hướng phát triển</a:t>
            </a:r>
          </a:p>
        </p:txBody>
      </p:sp>
      <p:sp>
        <p:nvSpPr>
          <p:cNvPr id="18" name="TextBox 18"/>
          <p:cNvSpPr txBox="1"/>
          <p:nvPr/>
        </p:nvSpPr>
        <p:spPr>
          <a:xfrm rot="-7035">
            <a:off x="12670362" y="5146869"/>
            <a:ext cx="4068672" cy="4264818"/>
          </a:xfrm>
          <a:prstGeom prst="rect">
            <a:avLst/>
          </a:prstGeom>
        </p:spPr>
        <p:txBody>
          <a:bodyPr lIns="0" tIns="0" rIns="0" bIns="0" rtlCol="0" anchor="t">
            <a:spAutoFit/>
          </a:bodyPr>
          <a:lstStyle/>
          <a:p>
            <a:pPr marL="625638" lvl="1" indent="-312819" algn="l">
              <a:lnSpc>
                <a:spcPts val="3796"/>
              </a:lnSpc>
              <a:buFont typeface="Arial"/>
              <a:buChar char="•"/>
            </a:pPr>
            <a:r>
              <a:rPr lang="en-US" sz="2897">
                <a:solidFill>
                  <a:srgbClr val="000000"/>
                </a:solidFill>
                <a:latin typeface="Muli"/>
                <a:ea typeface="Muli"/>
                <a:cs typeface="Muli"/>
                <a:sym typeface="Muli"/>
              </a:rPr>
              <a:t>Tìm kiếm thêm những thông tin ở  châu Á, châu Mỹ…</a:t>
            </a:r>
          </a:p>
          <a:p>
            <a:pPr marL="625638" lvl="1" indent="-312819" algn="l">
              <a:lnSpc>
                <a:spcPts val="3796"/>
              </a:lnSpc>
              <a:buFont typeface="Arial"/>
              <a:buChar char="•"/>
            </a:pPr>
            <a:r>
              <a:rPr lang="en-US" sz="2897">
                <a:solidFill>
                  <a:srgbClr val="000000"/>
                </a:solidFill>
                <a:latin typeface="Muli"/>
                <a:ea typeface="Muli"/>
                <a:cs typeface="Muli"/>
                <a:sym typeface="Muli"/>
              </a:rPr>
              <a:t>Tìm và phân tích những yếu tố khác có liên quan tới căn bệnh trầm cảm.</a:t>
            </a:r>
          </a:p>
          <a:p>
            <a:pPr algn="l">
              <a:lnSpc>
                <a:spcPts val="3796"/>
              </a:lnSpc>
            </a:pPr>
            <a:endParaRPr lang="en-US" sz="2897">
              <a:solidFill>
                <a:srgbClr val="000000"/>
              </a:solidFill>
              <a:latin typeface="Muli"/>
              <a:ea typeface="Muli"/>
              <a:cs typeface="Muli"/>
              <a:sym typeface="Muli"/>
            </a:endParaRPr>
          </a:p>
          <a:p>
            <a:pPr algn="l">
              <a:lnSpc>
                <a:spcPts val="3796"/>
              </a:lnSpc>
            </a:pPr>
            <a:endParaRPr lang="en-US" sz="2897">
              <a:solidFill>
                <a:srgbClr val="000000"/>
              </a:solidFill>
              <a:latin typeface="Muli"/>
              <a:ea typeface="Muli"/>
              <a:cs typeface="Muli"/>
              <a:sym typeface="Muli"/>
            </a:endParaRPr>
          </a:p>
        </p:txBody>
      </p:sp>
      <p:sp>
        <p:nvSpPr>
          <p:cNvPr id="19" name="Freeform 19"/>
          <p:cNvSpPr/>
          <p:nvPr/>
        </p:nvSpPr>
        <p:spPr>
          <a:xfrm rot="1676546" flipH="1">
            <a:off x="15442868" y="8430899"/>
            <a:ext cx="773119" cy="1873195"/>
          </a:xfrm>
          <a:custGeom>
            <a:avLst/>
            <a:gdLst/>
            <a:ahLst/>
            <a:cxnLst/>
            <a:rect l="l" t="t" r="r" b="b"/>
            <a:pathLst>
              <a:path w="773119" h="1873195">
                <a:moveTo>
                  <a:pt x="773118" y="0"/>
                </a:moveTo>
                <a:lnTo>
                  <a:pt x="0" y="0"/>
                </a:lnTo>
                <a:lnTo>
                  <a:pt x="0" y="1873195"/>
                </a:lnTo>
                <a:lnTo>
                  <a:pt x="773118" y="1873195"/>
                </a:lnTo>
                <a:lnTo>
                  <a:pt x="773118"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028700" y="8977262"/>
            <a:ext cx="851984" cy="808320"/>
          </a:xfrm>
          <a:custGeom>
            <a:avLst/>
            <a:gdLst/>
            <a:ahLst/>
            <a:cxnLst/>
            <a:rect l="l" t="t" r="r" b="b"/>
            <a:pathLst>
              <a:path w="851984" h="808320">
                <a:moveTo>
                  <a:pt x="0" y="0"/>
                </a:moveTo>
                <a:lnTo>
                  <a:pt x="851984" y="0"/>
                </a:lnTo>
                <a:lnTo>
                  <a:pt x="851984" y="808320"/>
                </a:lnTo>
                <a:lnTo>
                  <a:pt x="0" y="80832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2"/>
            <a:stretch>
              <a:fillRect/>
            </a:stretch>
          </a:blipFill>
        </p:spPr>
      </p:sp>
      <p:sp>
        <p:nvSpPr>
          <p:cNvPr id="6" name="Freeform 6"/>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Subtitle 9">
            <a:extLst>
              <a:ext uri="{FF2B5EF4-FFF2-40B4-BE49-F238E27FC236}">
                <a16:creationId xmlns:a16="http://schemas.microsoft.com/office/drawing/2014/main" id="{FFDC37C1-3AE9-28B8-211A-1BD841EFD317}"/>
              </a:ext>
            </a:extLst>
          </p:cNvPr>
          <p:cNvSpPr>
            <a:spLocks noGrp="1"/>
          </p:cNvSpPr>
          <p:nvPr>
            <p:ph type="subTitle" idx="1"/>
          </p:nvPr>
        </p:nvSpPr>
        <p:spPr>
          <a:xfrm rot="276659">
            <a:off x="5867400" y="4056808"/>
            <a:ext cx="6400800" cy="1752600"/>
          </a:xfrm>
        </p:spPr>
        <p:txBody>
          <a:bodyPr>
            <a:noAutofit/>
          </a:bodyPr>
          <a:lstStyle/>
          <a:p>
            <a:r>
              <a:rPr lang="vi-VN" sz="4800" b="0" i="0" dirty="0">
                <a:solidFill>
                  <a:srgbClr val="2C2C2E"/>
                </a:solidFill>
                <a:effectLst/>
                <a:latin typeface="Bahnschrift Condensed" panose="020B0502040204020203" pitchFamily="34" charset="0"/>
              </a:rPr>
              <a:t>TRÂN TRỌNG CẢM ƠN SỰ CHÚ Ý LẮNG NGHE VÀ THEO DÕI CỦA QUÝ THẦY/CÔ VÀ CÁC BẠN!</a:t>
            </a:r>
            <a:endParaRPr lang="vi-VN" sz="4800" dirty="0">
              <a:latin typeface="Bahnschrift Condensed" panose="020B0502040204020203"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2"/>
            <a:stretch>
              <a:fillRect/>
            </a:stretch>
          </a:blipFill>
        </p:spPr>
      </p:sp>
      <p:sp>
        <p:nvSpPr>
          <p:cNvPr id="3" name="Freeform 3"/>
          <p:cNvSpPr/>
          <p:nvPr/>
        </p:nvSpPr>
        <p:spPr>
          <a:xfrm>
            <a:off x="63522" y="0"/>
            <a:ext cx="4121568" cy="4114800"/>
          </a:xfrm>
          <a:custGeom>
            <a:avLst/>
            <a:gdLst/>
            <a:ahLst/>
            <a:cxnLst/>
            <a:rect l="l" t="t" r="r" b="b"/>
            <a:pathLst>
              <a:path w="4121568" h="4114800">
                <a:moveTo>
                  <a:pt x="0" y="0"/>
                </a:moveTo>
                <a:lnTo>
                  <a:pt x="4121568" y="0"/>
                </a:lnTo>
                <a:lnTo>
                  <a:pt x="4121568" y="4114800"/>
                </a:lnTo>
                <a:lnTo>
                  <a:pt x="0" y="4114800"/>
                </a:lnTo>
                <a:lnTo>
                  <a:pt x="0" y="0"/>
                </a:lnTo>
                <a:close/>
              </a:path>
            </a:pathLst>
          </a:custGeom>
          <a:blipFill>
            <a:blip r:embed="rId3"/>
            <a:stretch>
              <a:fillRect/>
            </a:stretch>
          </a:blipFill>
        </p:spPr>
      </p:sp>
      <p:sp>
        <p:nvSpPr>
          <p:cNvPr id="4" name="TextBox 4"/>
          <p:cNvSpPr txBox="1"/>
          <p:nvPr/>
        </p:nvSpPr>
        <p:spPr>
          <a:xfrm>
            <a:off x="3815582" y="4346031"/>
            <a:ext cx="10656837" cy="1880235"/>
          </a:xfrm>
          <a:prstGeom prst="rect">
            <a:avLst/>
          </a:prstGeom>
        </p:spPr>
        <p:txBody>
          <a:bodyPr lIns="0" tIns="0" rIns="0" bIns="0" rtlCol="0" anchor="t">
            <a:spAutoFit/>
          </a:bodyPr>
          <a:lstStyle/>
          <a:p>
            <a:pPr algn="ctr">
              <a:lnSpc>
                <a:spcPts val="5040"/>
              </a:lnSpc>
            </a:pPr>
            <a:r>
              <a:rPr lang="en-US" sz="3600">
                <a:solidFill>
                  <a:srgbClr val="000000"/>
                </a:solidFill>
                <a:latin typeface="Muli"/>
                <a:ea typeface="Muli"/>
                <a:cs typeface="Muli"/>
                <a:sym typeface="Muli"/>
              </a:rPr>
              <a:t>Đề tài: Phân tích các yếu tố ảnh hưởng đến bệnh trầm cảm</a:t>
            </a:r>
          </a:p>
          <a:p>
            <a:pPr algn="ctr">
              <a:lnSpc>
                <a:spcPts val="5040"/>
              </a:lnSpc>
              <a:spcBef>
                <a:spcPct val="0"/>
              </a:spcBef>
            </a:pPr>
            <a:endParaRPr lang="en-US" sz="3600">
              <a:solidFill>
                <a:srgbClr val="000000"/>
              </a:solidFill>
              <a:latin typeface="Muli"/>
              <a:ea typeface="Muli"/>
              <a:cs typeface="Muli"/>
              <a:sym typeface="Muli"/>
            </a:endParaRPr>
          </a:p>
        </p:txBody>
      </p:sp>
      <p:grpSp>
        <p:nvGrpSpPr>
          <p:cNvPr id="5" name="Group 5"/>
          <p:cNvGrpSpPr/>
          <p:nvPr/>
        </p:nvGrpSpPr>
        <p:grpSpPr>
          <a:xfrm>
            <a:off x="5486400" y="5938088"/>
            <a:ext cx="7315200" cy="288178"/>
            <a:chOff x="0" y="0"/>
            <a:chExt cx="9753600" cy="384238"/>
          </a:xfrm>
        </p:grpSpPr>
        <p:sp>
          <p:nvSpPr>
            <p:cNvPr id="6" name="Freeform 6"/>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8" name="Freeform 8"/>
          <p:cNvSpPr/>
          <p:nvPr/>
        </p:nvSpPr>
        <p:spPr>
          <a:xfrm rot="7365178">
            <a:off x="17556963" y="6848826"/>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8100000" flipV="1">
            <a:off x="17104960" y="-4508818"/>
            <a:ext cx="1328052" cy="9017635"/>
          </a:xfrm>
          <a:custGeom>
            <a:avLst/>
            <a:gdLst/>
            <a:ahLst/>
            <a:cxnLst/>
            <a:rect l="l" t="t" r="r" b="b"/>
            <a:pathLst>
              <a:path w="1328052" h="9017635">
                <a:moveTo>
                  <a:pt x="0" y="9017636"/>
                </a:moveTo>
                <a:lnTo>
                  <a:pt x="1328051" y="9017636"/>
                </a:lnTo>
                <a:lnTo>
                  <a:pt x="1328051" y="0"/>
                </a:lnTo>
                <a:lnTo>
                  <a:pt x="0" y="0"/>
                </a:lnTo>
                <a:lnTo>
                  <a:pt x="0" y="9017636"/>
                </a:lnTo>
                <a:close/>
              </a:path>
            </a:pathLst>
          </a:custGeom>
          <a:blipFill>
            <a:blip r:embed="rId8">
              <a:extLst>
                <a:ext uri="{96DAC541-7B7A-43D3-8B79-37D633B846F1}">
                  <asvg:svgBlip xmlns:asvg="http://schemas.microsoft.com/office/drawing/2016/SVG/main" r:embed="rId9"/>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2"/>
            <a:stretch>
              <a:fillRect/>
            </a:stretch>
          </a:blipFill>
        </p:spPr>
      </p:sp>
      <p:sp>
        <p:nvSpPr>
          <p:cNvPr id="3" name="Freeform 3"/>
          <p:cNvSpPr/>
          <p:nvPr/>
        </p:nvSpPr>
        <p:spPr>
          <a:xfrm>
            <a:off x="63522" y="0"/>
            <a:ext cx="4121568" cy="4114800"/>
          </a:xfrm>
          <a:custGeom>
            <a:avLst/>
            <a:gdLst/>
            <a:ahLst/>
            <a:cxnLst/>
            <a:rect l="l" t="t" r="r" b="b"/>
            <a:pathLst>
              <a:path w="4121568" h="4114800">
                <a:moveTo>
                  <a:pt x="0" y="0"/>
                </a:moveTo>
                <a:lnTo>
                  <a:pt x="4121568" y="0"/>
                </a:lnTo>
                <a:lnTo>
                  <a:pt x="4121568" y="4114800"/>
                </a:lnTo>
                <a:lnTo>
                  <a:pt x="0" y="4114800"/>
                </a:lnTo>
                <a:lnTo>
                  <a:pt x="0" y="0"/>
                </a:lnTo>
                <a:close/>
              </a:path>
            </a:pathLst>
          </a:custGeom>
          <a:blipFill>
            <a:blip r:embed="rId3"/>
            <a:stretch>
              <a:fillRect/>
            </a:stretch>
          </a:blipFill>
        </p:spPr>
      </p:sp>
      <p:sp>
        <p:nvSpPr>
          <p:cNvPr id="4" name="TextBox 4"/>
          <p:cNvSpPr txBox="1"/>
          <p:nvPr/>
        </p:nvSpPr>
        <p:spPr>
          <a:xfrm>
            <a:off x="4000336" y="2028825"/>
            <a:ext cx="10287328" cy="4443979"/>
          </a:xfrm>
          <a:prstGeom prst="rect">
            <a:avLst/>
          </a:prstGeom>
        </p:spPr>
        <p:txBody>
          <a:bodyPr lIns="0" tIns="0" rIns="0" bIns="0" rtlCol="0" anchor="t">
            <a:spAutoFit/>
          </a:bodyPr>
          <a:lstStyle/>
          <a:p>
            <a:pPr algn="l">
              <a:lnSpc>
                <a:spcPts val="3966"/>
              </a:lnSpc>
            </a:pPr>
            <a:r>
              <a:rPr lang="en-US" sz="3027">
                <a:solidFill>
                  <a:srgbClr val="000000"/>
                </a:solidFill>
                <a:latin typeface="Muli"/>
                <a:ea typeface="Muli"/>
                <a:cs typeface="Muli"/>
                <a:sym typeface="Muli"/>
              </a:rPr>
              <a:t>Lý do chọn đề tài:</a:t>
            </a:r>
          </a:p>
          <a:p>
            <a:pPr marL="653660" lvl="1" indent="-326830" algn="l">
              <a:lnSpc>
                <a:spcPts val="3966"/>
              </a:lnSpc>
              <a:buFont typeface="Arial"/>
              <a:buChar char="•"/>
            </a:pPr>
            <a:r>
              <a:rPr lang="en-US" sz="3027">
                <a:solidFill>
                  <a:srgbClr val="000000"/>
                </a:solidFill>
                <a:latin typeface="Muli"/>
                <a:ea typeface="Muli"/>
                <a:cs typeface="Muli"/>
                <a:sym typeface="Muli"/>
              </a:rPr>
              <a:t>Trầm cảm là căn bệnh nguy hiểm, ảnh hưởng lớn đến sức khỏe và cuộc sống, với tỷ lệ mắc cao nhưng thường không được nhận biết và hỗ trợ kịp thời.</a:t>
            </a:r>
          </a:p>
          <a:p>
            <a:pPr marL="653660" lvl="1" indent="-326830" algn="l">
              <a:lnSpc>
                <a:spcPts val="3966"/>
              </a:lnSpc>
              <a:buFont typeface="Arial"/>
              <a:buChar char="•"/>
            </a:pPr>
            <a:r>
              <a:rPr lang="en-US" sz="3027">
                <a:solidFill>
                  <a:srgbClr val="000000"/>
                </a:solidFill>
                <a:latin typeface="Muli"/>
                <a:ea typeface="Muli"/>
                <a:cs typeface="Muli"/>
                <a:sym typeface="Muli"/>
              </a:rPr>
              <a:t>Nghiên cứu cách nhận biết sớm nguy cơ trầm cảm bằng dữ liệu từ mạng xã hội và khảo sát, sử dụng công cụ như Python để phân tích và trực quan hóa.</a:t>
            </a:r>
          </a:p>
          <a:p>
            <a:pPr algn="l">
              <a:lnSpc>
                <a:spcPts val="3966"/>
              </a:lnSpc>
            </a:pPr>
            <a:endParaRPr lang="en-US" sz="3027">
              <a:solidFill>
                <a:srgbClr val="000000"/>
              </a:solidFill>
              <a:latin typeface="Muli"/>
              <a:ea typeface="Muli"/>
              <a:cs typeface="Muli"/>
              <a:sym typeface="Muli"/>
            </a:endParaRPr>
          </a:p>
          <a:p>
            <a:pPr algn="l">
              <a:lnSpc>
                <a:spcPts val="3966"/>
              </a:lnSpc>
            </a:pPr>
            <a:endParaRPr lang="en-US" sz="3027">
              <a:solidFill>
                <a:srgbClr val="000000"/>
              </a:solidFill>
              <a:latin typeface="Muli"/>
              <a:ea typeface="Muli"/>
              <a:cs typeface="Muli"/>
              <a:sym typeface="Muli"/>
            </a:endParaRPr>
          </a:p>
        </p:txBody>
      </p:sp>
      <p:sp>
        <p:nvSpPr>
          <p:cNvPr id="5" name="TextBox 5"/>
          <p:cNvSpPr txBox="1"/>
          <p:nvPr/>
        </p:nvSpPr>
        <p:spPr>
          <a:xfrm>
            <a:off x="4000336" y="6194501"/>
            <a:ext cx="10287328" cy="2462779"/>
          </a:xfrm>
          <a:prstGeom prst="rect">
            <a:avLst/>
          </a:prstGeom>
        </p:spPr>
        <p:txBody>
          <a:bodyPr lIns="0" tIns="0" rIns="0" bIns="0" rtlCol="0" anchor="t">
            <a:spAutoFit/>
          </a:bodyPr>
          <a:lstStyle/>
          <a:p>
            <a:pPr algn="l">
              <a:lnSpc>
                <a:spcPts val="3966"/>
              </a:lnSpc>
            </a:pPr>
            <a:r>
              <a:rPr lang="en-US" sz="3027">
                <a:solidFill>
                  <a:srgbClr val="000000"/>
                </a:solidFill>
                <a:latin typeface="Muli"/>
                <a:ea typeface="Muli"/>
                <a:cs typeface="Muli"/>
                <a:sym typeface="Muli"/>
              </a:rPr>
              <a:t>Mục tiêu của đề tài:</a:t>
            </a:r>
          </a:p>
          <a:p>
            <a:pPr marL="653660" lvl="1" indent="-326830" algn="l">
              <a:lnSpc>
                <a:spcPts val="3966"/>
              </a:lnSpc>
              <a:buFont typeface="Arial"/>
              <a:buChar char="•"/>
            </a:pPr>
            <a:r>
              <a:rPr lang="en-US" sz="3027">
                <a:solidFill>
                  <a:srgbClr val="000000"/>
                </a:solidFill>
                <a:latin typeface="Muli"/>
                <a:ea typeface="Muli"/>
                <a:cs typeface="Muli"/>
                <a:sym typeface="Muli"/>
              </a:rPr>
              <a:t>Sử dụng các số liệu thu thập được để nghiên cứu và xác định những nguyên nhân tiềm ẩn có thể dẫn đến căn bệnh trầm cảm</a:t>
            </a:r>
          </a:p>
          <a:p>
            <a:pPr algn="l">
              <a:lnSpc>
                <a:spcPts val="3966"/>
              </a:lnSpc>
            </a:pPr>
            <a:endParaRPr lang="en-US" sz="3027">
              <a:solidFill>
                <a:srgbClr val="000000"/>
              </a:solidFill>
              <a:latin typeface="Muli"/>
              <a:ea typeface="Muli"/>
              <a:cs typeface="Muli"/>
              <a:sym typeface="Muli"/>
            </a:endParaRPr>
          </a:p>
        </p:txBody>
      </p:sp>
      <p:sp>
        <p:nvSpPr>
          <p:cNvPr id="6" name="Freeform 6"/>
          <p:cNvSpPr/>
          <p:nvPr/>
        </p:nvSpPr>
        <p:spPr>
          <a:xfrm rot="7365178">
            <a:off x="17556963" y="6848826"/>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rot="8100000" flipV="1">
            <a:off x="17104960" y="-4508818"/>
            <a:ext cx="1328052" cy="9017635"/>
          </a:xfrm>
          <a:custGeom>
            <a:avLst/>
            <a:gdLst/>
            <a:ahLst/>
            <a:cxnLst/>
            <a:rect l="l" t="t" r="r" b="b"/>
            <a:pathLst>
              <a:path w="1328052" h="9017635">
                <a:moveTo>
                  <a:pt x="0" y="9017636"/>
                </a:moveTo>
                <a:lnTo>
                  <a:pt x="1328051" y="9017636"/>
                </a:lnTo>
                <a:lnTo>
                  <a:pt x="1328051" y="0"/>
                </a:lnTo>
                <a:lnTo>
                  <a:pt x="0" y="0"/>
                </a:lnTo>
                <a:lnTo>
                  <a:pt x="0" y="9017636"/>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18389">
            <a:off x="7832849" y="8746978"/>
            <a:ext cx="5215924" cy="330537"/>
          </a:xfrm>
          <a:custGeom>
            <a:avLst/>
            <a:gdLst/>
            <a:ahLst/>
            <a:cxnLst/>
            <a:rect l="l" t="t" r="r" b="b"/>
            <a:pathLst>
              <a:path w="5215924" h="330537">
                <a:moveTo>
                  <a:pt x="0" y="0"/>
                </a:moveTo>
                <a:lnTo>
                  <a:pt x="5215924" y="0"/>
                </a:lnTo>
                <a:lnTo>
                  <a:pt x="5215924" y="330537"/>
                </a:lnTo>
                <a:lnTo>
                  <a:pt x="0" y="330537"/>
                </a:lnTo>
                <a:lnTo>
                  <a:pt x="0" y="0"/>
                </a:lnTo>
                <a:close/>
              </a:path>
            </a:pathLst>
          </a:custGeom>
          <a:blipFill>
            <a:blip r:embed="rId8">
              <a:extLst>
                <a:ext uri="{96DAC541-7B7A-43D3-8B79-37D633B846F1}">
                  <asvg:svgBlip xmlns:asvg="http://schemas.microsoft.com/office/drawing/2016/SVG/main" r:embed="rId9"/>
                </a:ext>
              </a:extLst>
            </a:blip>
            <a:stretch>
              <a:fillRect r="-36914" b="-2134"/>
            </a:stretch>
          </a:blipFill>
        </p:spPr>
      </p:sp>
      <p:sp>
        <p:nvSpPr>
          <p:cNvPr id="9" name="Freeform 9"/>
          <p:cNvSpPr/>
          <p:nvPr/>
        </p:nvSpPr>
        <p:spPr>
          <a:xfrm rot="1676546" flipH="1">
            <a:off x="1115084" y="7975649"/>
            <a:ext cx="773119" cy="1873195"/>
          </a:xfrm>
          <a:custGeom>
            <a:avLst/>
            <a:gdLst/>
            <a:ahLst/>
            <a:cxnLst/>
            <a:rect l="l" t="t" r="r" b="b"/>
            <a:pathLst>
              <a:path w="773119" h="1873195">
                <a:moveTo>
                  <a:pt x="773119" y="0"/>
                </a:moveTo>
                <a:lnTo>
                  <a:pt x="0" y="0"/>
                </a:lnTo>
                <a:lnTo>
                  <a:pt x="0" y="1873195"/>
                </a:lnTo>
                <a:lnTo>
                  <a:pt x="773119" y="1873195"/>
                </a:lnTo>
                <a:lnTo>
                  <a:pt x="773119"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rot="5976154">
            <a:off x="1971508" y="-2710729"/>
            <a:ext cx="14344983" cy="18219679"/>
          </a:xfrm>
          <a:custGeom>
            <a:avLst/>
            <a:gdLst/>
            <a:ahLst/>
            <a:cxnLst/>
            <a:rect l="l" t="t" r="r" b="b"/>
            <a:pathLst>
              <a:path w="14344983" h="18219679">
                <a:moveTo>
                  <a:pt x="0" y="0"/>
                </a:moveTo>
                <a:lnTo>
                  <a:pt x="14344984" y="0"/>
                </a:lnTo>
                <a:lnTo>
                  <a:pt x="14344984" y="18219678"/>
                </a:lnTo>
                <a:lnTo>
                  <a:pt x="0" y="18219678"/>
                </a:lnTo>
                <a:lnTo>
                  <a:pt x="0" y="0"/>
                </a:lnTo>
                <a:close/>
              </a:path>
            </a:pathLst>
          </a:custGeom>
          <a:blipFill>
            <a:blip r:embed="rId2"/>
            <a:stretch>
              <a:fillRect/>
            </a:stretch>
          </a:blipFill>
        </p:spPr>
      </p:sp>
      <p:sp>
        <p:nvSpPr>
          <p:cNvPr id="3" name="Freeform 3"/>
          <p:cNvSpPr/>
          <p:nvPr/>
        </p:nvSpPr>
        <p:spPr>
          <a:xfrm rot="131805">
            <a:off x="10021337" y="4252387"/>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3"/>
            <a:stretch>
              <a:fillRect/>
            </a:stretch>
          </a:blipFill>
        </p:spPr>
      </p:sp>
      <p:sp>
        <p:nvSpPr>
          <p:cNvPr id="4" name="Freeform 4"/>
          <p:cNvSpPr/>
          <p:nvPr/>
        </p:nvSpPr>
        <p:spPr>
          <a:xfrm rot="131805">
            <a:off x="2044513" y="6426482"/>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3"/>
            <a:stretch>
              <a:fillRect/>
            </a:stretch>
          </a:blipFill>
        </p:spPr>
      </p:sp>
      <p:sp>
        <p:nvSpPr>
          <p:cNvPr id="5" name="Freeform 5"/>
          <p:cNvSpPr/>
          <p:nvPr/>
        </p:nvSpPr>
        <p:spPr>
          <a:xfrm rot="131805">
            <a:off x="2044513" y="4240975"/>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3"/>
            <a:stretch>
              <a:fillRect/>
            </a:stretch>
          </a:blipFill>
        </p:spPr>
      </p:sp>
      <p:sp>
        <p:nvSpPr>
          <p:cNvPr id="6" name="Freeform 6"/>
          <p:cNvSpPr/>
          <p:nvPr/>
        </p:nvSpPr>
        <p:spPr>
          <a:xfrm rot="131805">
            <a:off x="10021337" y="6399446"/>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3"/>
            <a:stretch>
              <a:fillRect/>
            </a:stretch>
          </a:blipFill>
        </p:spPr>
      </p:sp>
      <p:sp>
        <p:nvSpPr>
          <p:cNvPr id="7" name="Freeform 7"/>
          <p:cNvSpPr/>
          <p:nvPr/>
        </p:nvSpPr>
        <p:spPr>
          <a:xfrm>
            <a:off x="1382138" y="2137719"/>
            <a:ext cx="1389707" cy="1781676"/>
          </a:xfrm>
          <a:custGeom>
            <a:avLst/>
            <a:gdLst/>
            <a:ahLst/>
            <a:cxnLst/>
            <a:rect l="l" t="t" r="r" b="b"/>
            <a:pathLst>
              <a:path w="1389707" h="1781676">
                <a:moveTo>
                  <a:pt x="0" y="0"/>
                </a:moveTo>
                <a:lnTo>
                  <a:pt x="1389708" y="0"/>
                </a:lnTo>
                <a:lnTo>
                  <a:pt x="1389708" y="1781676"/>
                </a:lnTo>
                <a:lnTo>
                  <a:pt x="0" y="178167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5994156" y="1468682"/>
            <a:ext cx="6299688" cy="2519875"/>
          </a:xfrm>
          <a:custGeom>
            <a:avLst/>
            <a:gdLst/>
            <a:ahLst/>
            <a:cxnLst/>
            <a:rect l="l" t="t" r="r" b="b"/>
            <a:pathLst>
              <a:path w="6299688" h="2519875">
                <a:moveTo>
                  <a:pt x="0" y="0"/>
                </a:moveTo>
                <a:lnTo>
                  <a:pt x="6299688" y="0"/>
                </a:lnTo>
                <a:lnTo>
                  <a:pt x="6299688" y="2519875"/>
                </a:lnTo>
                <a:lnTo>
                  <a:pt x="0" y="25198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rot="740594">
            <a:off x="15051010" y="1596627"/>
            <a:ext cx="1389707" cy="1781676"/>
          </a:xfrm>
          <a:custGeom>
            <a:avLst/>
            <a:gdLst/>
            <a:ahLst/>
            <a:cxnLst/>
            <a:rect l="l" t="t" r="r" b="b"/>
            <a:pathLst>
              <a:path w="1389707" h="1781676">
                <a:moveTo>
                  <a:pt x="0" y="0"/>
                </a:moveTo>
                <a:lnTo>
                  <a:pt x="1389707" y="0"/>
                </a:lnTo>
                <a:lnTo>
                  <a:pt x="1389707" y="1781677"/>
                </a:lnTo>
                <a:lnTo>
                  <a:pt x="0" y="17816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5573429" y="2050138"/>
            <a:ext cx="7664910" cy="916305"/>
          </a:xfrm>
          <a:prstGeom prst="rect">
            <a:avLst/>
          </a:prstGeom>
        </p:spPr>
        <p:txBody>
          <a:bodyPr lIns="0" tIns="0" rIns="0" bIns="0" rtlCol="0" anchor="t">
            <a:spAutoFit/>
          </a:bodyPr>
          <a:lstStyle/>
          <a:p>
            <a:pPr algn="ctr">
              <a:lnSpc>
                <a:spcPts val="6719"/>
              </a:lnSpc>
              <a:spcBef>
                <a:spcPct val="0"/>
              </a:spcBef>
            </a:pPr>
            <a:r>
              <a:rPr lang="en-US" sz="4800" spc="105">
                <a:solidFill>
                  <a:srgbClr val="000000"/>
                </a:solidFill>
                <a:latin typeface="Ballpoint"/>
                <a:ea typeface="Ballpoint"/>
                <a:cs typeface="Ballpoint"/>
                <a:sym typeface="Ballpoint"/>
              </a:rPr>
              <a:t>Nội dung báo cáo</a:t>
            </a:r>
          </a:p>
        </p:txBody>
      </p:sp>
      <p:sp>
        <p:nvSpPr>
          <p:cNvPr id="11" name="TextBox 11"/>
          <p:cNvSpPr txBox="1"/>
          <p:nvPr/>
        </p:nvSpPr>
        <p:spPr>
          <a:xfrm>
            <a:off x="2365672" y="3937378"/>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1</a:t>
            </a:r>
          </a:p>
        </p:txBody>
      </p:sp>
      <p:sp>
        <p:nvSpPr>
          <p:cNvPr id="12" name="TextBox 12"/>
          <p:cNvSpPr txBox="1"/>
          <p:nvPr/>
        </p:nvSpPr>
        <p:spPr>
          <a:xfrm>
            <a:off x="10284081" y="3948790"/>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2</a:t>
            </a:r>
          </a:p>
        </p:txBody>
      </p:sp>
      <p:sp>
        <p:nvSpPr>
          <p:cNvPr id="13" name="TextBox 13"/>
          <p:cNvSpPr txBox="1"/>
          <p:nvPr/>
        </p:nvSpPr>
        <p:spPr>
          <a:xfrm>
            <a:off x="2365672" y="6170753"/>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3</a:t>
            </a:r>
          </a:p>
        </p:txBody>
      </p:sp>
      <p:sp>
        <p:nvSpPr>
          <p:cNvPr id="14" name="TextBox 14"/>
          <p:cNvSpPr txBox="1"/>
          <p:nvPr/>
        </p:nvSpPr>
        <p:spPr>
          <a:xfrm>
            <a:off x="10284081" y="6170753"/>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ea typeface="Itim"/>
                <a:cs typeface="Itim"/>
                <a:sym typeface="Itim"/>
              </a:rPr>
              <a:t>4</a:t>
            </a:r>
          </a:p>
        </p:txBody>
      </p:sp>
      <p:sp>
        <p:nvSpPr>
          <p:cNvPr id="15" name="TextBox 15"/>
          <p:cNvSpPr txBox="1"/>
          <p:nvPr/>
        </p:nvSpPr>
        <p:spPr>
          <a:xfrm>
            <a:off x="11441857" y="6740030"/>
            <a:ext cx="4988242" cy="576122"/>
          </a:xfrm>
          <a:prstGeom prst="rect">
            <a:avLst/>
          </a:prstGeom>
        </p:spPr>
        <p:txBody>
          <a:bodyPr lIns="0" tIns="0" rIns="0" bIns="0" rtlCol="0" anchor="t">
            <a:spAutoFit/>
          </a:bodyPr>
          <a:lstStyle/>
          <a:p>
            <a:pPr algn="ctr">
              <a:lnSpc>
                <a:spcPts val="4863"/>
              </a:lnSpc>
            </a:pPr>
            <a:r>
              <a:rPr lang="en-US" sz="3020">
                <a:solidFill>
                  <a:srgbClr val="000000"/>
                </a:solidFill>
                <a:latin typeface="Itim"/>
                <a:ea typeface="Itim"/>
                <a:cs typeface="Itim"/>
                <a:sym typeface="Itim"/>
              </a:rPr>
              <a:t>KẾT LUẬN</a:t>
            </a:r>
          </a:p>
        </p:txBody>
      </p:sp>
      <p:sp>
        <p:nvSpPr>
          <p:cNvPr id="16" name="TextBox 16"/>
          <p:cNvSpPr txBox="1"/>
          <p:nvPr/>
        </p:nvSpPr>
        <p:spPr>
          <a:xfrm>
            <a:off x="3525114" y="6435362"/>
            <a:ext cx="5839643" cy="1185722"/>
          </a:xfrm>
          <a:prstGeom prst="rect">
            <a:avLst/>
          </a:prstGeom>
        </p:spPr>
        <p:txBody>
          <a:bodyPr lIns="0" tIns="0" rIns="0" bIns="0" rtlCol="0" anchor="t">
            <a:spAutoFit/>
          </a:bodyPr>
          <a:lstStyle/>
          <a:p>
            <a:pPr algn="ctr">
              <a:lnSpc>
                <a:spcPts val="4863"/>
              </a:lnSpc>
            </a:pPr>
            <a:r>
              <a:rPr lang="en-US" sz="3020">
                <a:solidFill>
                  <a:srgbClr val="000000"/>
                </a:solidFill>
                <a:latin typeface="Itim"/>
                <a:ea typeface="Itim"/>
                <a:cs typeface="Itim"/>
                <a:sym typeface="Itim"/>
              </a:rPr>
              <a:t>CHỨC NĂNG CỦA CHƯƠNG TRÌNH</a:t>
            </a:r>
          </a:p>
        </p:txBody>
      </p:sp>
      <p:sp>
        <p:nvSpPr>
          <p:cNvPr id="17" name="TextBox 17"/>
          <p:cNvSpPr txBox="1"/>
          <p:nvPr/>
        </p:nvSpPr>
        <p:spPr>
          <a:xfrm>
            <a:off x="11195186" y="4192094"/>
            <a:ext cx="6064114" cy="1795322"/>
          </a:xfrm>
          <a:prstGeom prst="rect">
            <a:avLst/>
          </a:prstGeom>
        </p:spPr>
        <p:txBody>
          <a:bodyPr lIns="0" tIns="0" rIns="0" bIns="0" rtlCol="0" anchor="t">
            <a:spAutoFit/>
          </a:bodyPr>
          <a:lstStyle/>
          <a:p>
            <a:pPr algn="ctr">
              <a:lnSpc>
                <a:spcPts val="4863"/>
              </a:lnSpc>
            </a:pPr>
            <a:r>
              <a:rPr lang="en-US" sz="3020">
                <a:solidFill>
                  <a:srgbClr val="000000"/>
                </a:solidFill>
                <a:latin typeface="Itim"/>
                <a:ea typeface="Itim"/>
                <a:cs typeface="Itim"/>
                <a:sym typeface="Itim"/>
              </a:rPr>
              <a:t> MÔ TẢ TẬP DỮ LIỆU VÀ CÁC TRƯỜNG DỮ LIỆU</a:t>
            </a:r>
          </a:p>
          <a:p>
            <a:pPr algn="ctr">
              <a:lnSpc>
                <a:spcPts val="4863"/>
              </a:lnSpc>
            </a:pPr>
            <a:endParaRPr lang="en-US" sz="3020">
              <a:solidFill>
                <a:srgbClr val="000000"/>
              </a:solidFill>
              <a:latin typeface="Itim"/>
              <a:ea typeface="Itim"/>
              <a:cs typeface="Itim"/>
              <a:sym typeface="Itim"/>
            </a:endParaRPr>
          </a:p>
        </p:txBody>
      </p:sp>
      <p:sp>
        <p:nvSpPr>
          <p:cNvPr id="18" name="TextBox 18"/>
          <p:cNvSpPr txBox="1"/>
          <p:nvPr/>
        </p:nvSpPr>
        <p:spPr>
          <a:xfrm>
            <a:off x="3759436" y="4316190"/>
            <a:ext cx="5384564" cy="1795322"/>
          </a:xfrm>
          <a:prstGeom prst="rect">
            <a:avLst/>
          </a:prstGeom>
        </p:spPr>
        <p:txBody>
          <a:bodyPr lIns="0" tIns="0" rIns="0" bIns="0" rtlCol="0" anchor="t">
            <a:spAutoFit/>
          </a:bodyPr>
          <a:lstStyle/>
          <a:p>
            <a:pPr algn="ctr">
              <a:lnSpc>
                <a:spcPts val="4863"/>
              </a:lnSpc>
            </a:pPr>
            <a:r>
              <a:rPr lang="en-US" sz="3020">
                <a:solidFill>
                  <a:srgbClr val="000000"/>
                </a:solidFill>
                <a:latin typeface="Itim"/>
                <a:ea typeface="Itim"/>
                <a:cs typeface="Itim"/>
                <a:sym typeface="Itim"/>
              </a:rPr>
              <a:t>TỔNG QUAN VỀ BỆNH TRẦM CẢM</a:t>
            </a:r>
          </a:p>
          <a:p>
            <a:pPr algn="ctr">
              <a:lnSpc>
                <a:spcPts val="4863"/>
              </a:lnSpc>
            </a:pPr>
            <a:endParaRPr lang="en-US" sz="3020">
              <a:solidFill>
                <a:srgbClr val="000000"/>
              </a:solidFill>
              <a:latin typeface="Itim"/>
              <a:ea typeface="Itim"/>
              <a:cs typeface="Itim"/>
              <a:sym typeface="Itim"/>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3604963" y="1896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3" name="Freeform 3"/>
          <p:cNvSpPr/>
          <p:nvPr/>
        </p:nvSpPr>
        <p:spPr>
          <a:xfrm>
            <a:off x="3757363" y="3420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4" name="Freeform 4"/>
          <p:cNvSpPr/>
          <p:nvPr/>
        </p:nvSpPr>
        <p:spPr>
          <a:xfrm>
            <a:off x="13034601" y="1028700"/>
            <a:ext cx="3188275" cy="2904229"/>
          </a:xfrm>
          <a:custGeom>
            <a:avLst/>
            <a:gdLst/>
            <a:ahLst/>
            <a:cxnLst/>
            <a:rect l="l" t="t" r="r" b="b"/>
            <a:pathLst>
              <a:path w="3188275" h="2904229">
                <a:moveTo>
                  <a:pt x="0" y="0"/>
                </a:moveTo>
                <a:lnTo>
                  <a:pt x="3188275" y="0"/>
                </a:lnTo>
                <a:lnTo>
                  <a:pt x="3188275" y="2904229"/>
                </a:lnTo>
                <a:lnTo>
                  <a:pt x="0" y="2904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412007">
            <a:off x="-1256431" y="6222228"/>
            <a:ext cx="2506139" cy="6072144"/>
          </a:xfrm>
          <a:custGeom>
            <a:avLst/>
            <a:gdLst/>
            <a:ahLst/>
            <a:cxnLst/>
            <a:rect l="l" t="t" r="r" b="b"/>
            <a:pathLst>
              <a:path w="2506139" h="6072144">
                <a:moveTo>
                  <a:pt x="0" y="0"/>
                </a:moveTo>
                <a:lnTo>
                  <a:pt x="2506139" y="0"/>
                </a:lnTo>
                <a:lnTo>
                  <a:pt x="2506139" y="6072144"/>
                </a:lnTo>
                <a:lnTo>
                  <a:pt x="0" y="6072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72029" y="-515383"/>
            <a:ext cx="3601458" cy="3126266"/>
          </a:xfrm>
          <a:custGeom>
            <a:avLst/>
            <a:gdLst/>
            <a:ahLst/>
            <a:cxnLst/>
            <a:rect l="l" t="t" r="r" b="b"/>
            <a:pathLst>
              <a:path w="3601458" h="3126266">
                <a:moveTo>
                  <a:pt x="0" y="0"/>
                </a:moveTo>
                <a:lnTo>
                  <a:pt x="3601458" y="0"/>
                </a:lnTo>
                <a:lnTo>
                  <a:pt x="3601458" y="3126266"/>
                </a:lnTo>
                <a:lnTo>
                  <a:pt x="0" y="312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7365178">
            <a:off x="16868972" y="5820126"/>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32660">
            <a:off x="5323501" y="6971809"/>
            <a:ext cx="7205700" cy="340633"/>
          </a:xfrm>
          <a:custGeom>
            <a:avLst/>
            <a:gdLst/>
            <a:ahLst/>
            <a:cxnLst/>
            <a:rect l="l" t="t" r="r" b="b"/>
            <a:pathLst>
              <a:path w="7205700" h="340633">
                <a:moveTo>
                  <a:pt x="0" y="0"/>
                </a:moveTo>
                <a:lnTo>
                  <a:pt x="7205700" y="0"/>
                </a:lnTo>
                <a:lnTo>
                  <a:pt x="7205700"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32660">
            <a:off x="5325181" y="7590184"/>
            <a:ext cx="7205700" cy="340633"/>
          </a:xfrm>
          <a:custGeom>
            <a:avLst/>
            <a:gdLst/>
            <a:ahLst/>
            <a:cxnLst/>
            <a:rect l="l" t="t" r="r" b="b"/>
            <a:pathLst>
              <a:path w="7205700" h="340633">
                <a:moveTo>
                  <a:pt x="0" y="0"/>
                </a:moveTo>
                <a:lnTo>
                  <a:pt x="7205701" y="0"/>
                </a:lnTo>
                <a:lnTo>
                  <a:pt x="7205701"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4634349" y="3885304"/>
            <a:ext cx="8208308" cy="2885749"/>
          </a:xfrm>
          <a:prstGeom prst="rect">
            <a:avLst/>
          </a:prstGeom>
        </p:spPr>
        <p:txBody>
          <a:bodyPr lIns="0" tIns="0" rIns="0" bIns="0" rtlCol="0" anchor="t">
            <a:spAutoFit/>
          </a:bodyPr>
          <a:lstStyle/>
          <a:p>
            <a:pPr marL="0" lvl="0" indent="0" algn="ctr">
              <a:lnSpc>
                <a:spcPts val="11408"/>
              </a:lnSpc>
              <a:spcBef>
                <a:spcPct val="0"/>
              </a:spcBef>
            </a:pPr>
            <a:r>
              <a:rPr lang="en-US" sz="9200">
                <a:solidFill>
                  <a:srgbClr val="2C2C2E"/>
                </a:solidFill>
                <a:latin typeface="Dancing Script"/>
                <a:ea typeface="Dancing Script"/>
                <a:cs typeface="Dancing Script"/>
                <a:sym typeface="Dancing Script"/>
              </a:rPr>
              <a:t>Tổng quan về bệnh trầm cảm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89906" y="1028700"/>
            <a:ext cx="11429100" cy="9427417"/>
          </a:xfrm>
          <a:custGeom>
            <a:avLst/>
            <a:gdLst/>
            <a:ahLst/>
            <a:cxnLst/>
            <a:rect l="l" t="t" r="r" b="b"/>
            <a:pathLst>
              <a:path w="11429100" h="9427417">
                <a:moveTo>
                  <a:pt x="0" y="0"/>
                </a:moveTo>
                <a:lnTo>
                  <a:pt x="11429100" y="0"/>
                </a:lnTo>
                <a:lnTo>
                  <a:pt x="11429100" y="9427417"/>
                </a:lnTo>
                <a:lnTo>
                  <a:pt x="0" y="9427417"/>
                </a:lnTo>
                <a:lnTo>
                  <a:pt x="0" y="0"/>
                </a:lnTo>
                <a:close/>
              </a:path>
            </a:pathLst>
          </a:custGeom>
          <a:blipFill>
            <a:blip r:embed="rId2"/>
            <a:stretch>
              <a:fillRect l="-1865" r="-9574"/>
            </a:stretch>
          </a:blipFill>
        </p:spPr>
      </p:sp>
      <p:grpSp>
        <p:nvGrpSpPr>
          <p:cNvPr id="3" name="Group 3"/>
          <p:cNvGrpSpPr/>
          <p:nvPr/>
        </p:nvGrpSpPr>
        <p:grpSpPr>
          <a:xfrm rot="-461096">
            <a:off x="11821996" y="1159034"/>
            <a:ext cx="5905974" cy="8772471"/>
            <a:chOff x="0" y="0"/>
            <a:chExt cx="7874632" cy="11696629"/>
          </a:xfrm>
        </p:grpSpPr>
        <p:sp>
          <p:nvSpPr>
            <p:cNvPr id="4" name="Freeform 4"/>
            <p:cNvSpPr/>
            <p:nvPr/>
          </p:nvSpPr>
          <p:spPr>
            <a:xfrm rot="-72509">
              <a:off x="874027" y="10354586"/>
              <a:ext cx="6451405" cy="1274152"/>
            </a:xfrm>
            <a:custGeom>
              <a:avLst/>
              <a:gdLst/>
              <a:ahLst/>
              <a:cxnLst/>
              <a:rect l="l" t="t" r="r" b="b"/>
              <a:pathLst>
                <a:path w="6451405" h="1274152">
                  <a:moveTo>
                    <a:pt x="0" y="0"/>
                  </a:moveTo>
                  <a:lnTo>
                    <a:pt x="6451405" y="0"/>
                  </a:lnTo>
                  <a:lnTo>
                    <a:pt x="6451405" y="1274152"/>
                  </a:lnTo>
                  <a:lnTo>
                    <a:pt x="0" y="1274152"/>
                  </a:lnTo>
                  <a:lnTo>
                    <a:pt x="0" y="0"/>
                  </a:lnTo>
                  <a:close/>
                </a:path>
              </a:pathLst>
            </a:custGeom>
            <a:blipFill>
              <a:blip r:embed="rId3"/>
              <a:stretch>
                <a:fillRect/>
              </a:stretch>
            </a:blipFill>
          </p:spPr>
        </p:sp>
        <p:grpSp>
          <p:nvGrpSpPr>
            <p:cNvPr id="5" name="Group 5"/>
            <p:cNvGrpSpPr>
              <a:grpSpLocks noChangeAspect="1"/>
            </p:cNvGrpSpPr>
            <p:nvPr/>
          </p:nvGrpSpPr>
          <p:grpSpPr>
            <a:xfrm rot="21510">
              <a:off x="34414" y="24313"/>
              <a:ext cx="7805804" cy="11024243"/>
              <a:chOff x="0" y="0"/>
              <a:chExt cx="3267456" cy="4614672"/>
            </a:xfrm>
          </p:grpSpPr>
          <p:sp>
            <p:nvSpPr>
              <p:cNvPr id="6" name="Freeform 6"/>
              <p:cNvSpPr/>
              <p:nvPr/>
            </p:nvSpPr>
            <p:spPr>
              <a:xfrm>
                <a:off x="0" y="0"/>
                <a:ext cx="3267456" cy="4618736"/>
              </a:xfrm>
              <a:custGeom>
                <a:avLst/>
                <a:gdLst/>
                <a:ahLst/>
                <a:cxnLst/>
                <a:rect l="l" t="t" r="r" b="b"/>
                <a:pathLst>
                  <a:path w="3267456" h="4618736">
                    <a:moveTo>
                      <a:pt x="3267456" y="4618736"/>
                    </a:moveTo>
                    <a:lnTo>
                      <a:pt x="0" y="4618736"/>
                    </a:lnTo>
                    <a:lnTo>
                      <a:pt x="0" y="0"/>
                    </a:lnTo>
                    <a:lnTo>
                      <a:pt x="3267456" y="0"/>
                    </a:lnTo>
                    <a:lnTo>
                      <a:pt x="3267456" y="4618736"/>
                    </a:lnTo>
                    <a:close/>
                  </a:path>
                </a:pathLst>
              </a:custGeom>
              <a:blipFill>
                <a:blip r:embed="rId4"/>
                <a:stretch>
                  <a:fillRect l="-4" r="-4"/>
                </a:stretch>
              </a:blipFill>
            </p:spPr>
          </p:sp>
          <p:sp>
            <p:nvSpPr>
              <p:cNvPr id="7" name="Freeform 7"/>
              <p:cNvSpPr/>
              <p:nvPr/>
            </p:nvSpPr>
            <p:spPr>
              <a:xfrm>
                <a:off x="56770" y="48203"/>
                <a:ext cx="3142190" cy="3592604"/>
              </a:xfrm>
              <a:custGeom>
                <a:avLst/>
                <a:gdLst/>
                <a:ahLst/>
                <a:cxnLst/>
                <a:rect l="l" t="t" r="r" b="b"/>
                <a:pathLst>
                  <a:path w="3142190" h="3592604">
                    <a:moveTo>
                      <a:pt x="3142190" y="35325"/>
                    </a:moveTo>
                    <a:lnTo>
                      <a:pt x="3106219" y="3592604"/>
                    </a:lnTo>
                    <a:lnTo>
                      <a:pt x="0" y="3558211"/>
                    </a:lnTo>
                    <a:lnTo>
                      <a:pt x="28183" y="0"/>
                    </a:lnTo>
                    <a:lnTo>
                      <a:pt x="3142190" y="35325"/>
                    </a:lnTo>
                    <a:close/>
                  </a:path>
                </a:pathLst>
              </a:custGeom>
              <a:blipFill>
                <a:blip r:embed="rId5"/>
                <a:stretch>
                  <a:fillRect l="-35643" r="-35643"/>
                </a:stretch>
              </a:blipFill>
            </p:spPr>
          </p:sp>
        </p:grpSp>
      </p:grpSp>
      <p:sp>
        <p:nvSpPr>
          <p:cNvPr id="8" name="Freeform 8"/>
          <p:cNvSpPr/>
          <p:nvPr/>
        </p:nvSpPr>
        <p:spPr>
          <a:xfrm rot="-10440318">
            <a:off x="15175589" y="537318"/>
            <a:ext cx="515542" cy="2100354"/>
          </a:xfrm>
          <a:custGeom>
            <a:avLst/>
            <a:gdLst/>
            <a:ahLst/>
            <a:cxnLst/>
            <a:rect l="l" t="t" r="r" b="b"/>
            <a:pathLst>
              <a:path w="515542" h="2100354">
                <a:moveTo>
                  <a:pt x="0" y="0"/>
                </a:moveTo>
                <a:lnTo>
                  <a:pt x="515542" y="0"/>
                </a:lnTo>
                <a:lnTo>
                  <a:pt x="515542" y="2100355"/>
                </a:lnTo>
                <a:lnTo>
                  <a:pt x="0" y="2100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H="1">
            <a:off x="15433360" y="1804076"/>
            <a:ext cx="5247851" cy="2366304"/>
          </a:xfrm>
          <a:custGeom>
            <a:avLst/>
            <a:gdLst/>
            <a:ahLst/>
            <a:cxnLst/>
            <a:rect l="l" t="t" r="r" b="b"/>
            <a:pathLst>
              <a:path w="5247851" h="2366304">
                <a:moveTo>
                  <a:pt x="5247850" y="0"/>
                </a:moveTo>
                <a:lnTo>
                  <a:pt x="0" y="0"/>
                </a:lnTo>
                <a:lnTo>
                  <a:pt x="0" y="2366303"/>
                </a:lnTo>
                <a:lnTo>
                  <a:pt x="5247850" y="2366303"/>
                </a:lnTo>
                <a:lnTo>
                  <a:pt x="524785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TextBox 10"/>
          <p:cNvSpPr txBox="1"/>
          <p:nvPr/>
        </p:nvSpPr>
        <p:spPr>
          <a:xfrm>
            <a:off x="1746426" y="4285229"/>
            <a:ext cx="7756437" cy="5153146"/>
          </a:xfrm>
          <a:prstGeom prst="rect">
            <a:avLst/>
          </a:prstGeom>
        </p:spPr>
        <p:txBody>
          <a:bodyPr lIns="0" tIns="0" rIns="0" bIns="0" rtlCol="0" anchor="t">
            <a:spAutoFit/>
          </a:bodyPr>
          <a:lstStyle/>
          <a:p>
            <a:pPr marL="751060" lvl="1" indent="-375530" algn="l">
              <a:lnSpc>
                <a:spcPts val="5148"/>
              </a:lnSpc>
              <a:buFont typeface="Arial"/>
              <a:buChar char="•"/>
            </a:pPr>
            <a:r>
              <a:rPr lang="en-US" sz="3478">
                <a:solidFill>
                  <a:srgbClr val="000000"/>
                </a:solidFill>
                <a:latin typeface="Muli"/>
                <a:ea typeface="Muli"/>
                <a:cs typeface="Muli"/>
                <a:sym typeface="Muli"/>
              </a:rPr>
              <a:t>Là một rối loạn tâm thần phổ biến và nghiêm trọng, ảnh hưởng đến tâm trạng, suy nghĩ và hành vi của con người.</a:t>
            </a:r>
          </a:p>
          <a:p>
            <a:pPr algn="l">
              <a:lnSpc>
                <a:spcPts val="5148"/>
              </a:lnSpc>
            </a:pPr>
            <a:endParaRPr lang="en-US" sz="3478">
              <a:solidFill>
                <a:srgbClr val="000000"/>
              </a:solidFill>
              <a:latin typeface="Muli"/>
              <a:ea typeface="Muli"/>
              <a:cs typeface="Muli"/>
              <a:sym typeface="Muli"/>
            </a:endParaRPr>
          </a:p>
          <a:p>
            <a:pPr marL="751060" lvl="1" indent="-375530" algn="l">
              <a:lnSpc>
                <a:spcPts val="5148"/>
              </a:lnSpc>
              <a:buFont typeface="Arial"/>
              <a:buChar char="•"/>
            </a:pPr>
            <a:r>
              <a:rPr lang="en-US" sz="3478">
                <a:solidFill>
                  <a:srgbClr val="000000"/>
                </a:solidFill>
                <a:latin typeface="Muli"/>
                <a:ea typeface="Muli"/>
                <a:cs typeface="Muli"/>
                <a:sym typeface="Muli"/>
              </a:rPr>
              <a:t>Rất nguy hiểm nếu không được điều trị kịp thời.</a:t>
            </a:r>
          </a:p>
          <a:p>
            <a:pPr algn="l">
              <a:lnSpc>
                <a:spcPts val="5148"/>
              </a:lnSpc>
            </a:pPr>
            <a:endParaRPr lang="en-US" sz="3478">
              <a:solidFill>
                <a:srgbClr val="000000"/>
              </a:solidFill>
              <a:latin typeface="Muli"/>
              <a:ea typeface="Muli"/>
              <a:cs typeface="Muli"/>
              <a:sym typeface="Muli"/>
            </a:endParaRPr>
          </a:p>
        </p:txBody>
      </p:sp>
      <p:sp>
        <p:nvSpPr>
          <p:cNvPr id="11" name="TextBox 11"/>
          <p:cNvSpPr txBox="1"/>
          <p:nvPr/>
        </p:nvSpPr>
        <p:spPr>
          <a:xfrm>
            <a:off x="1746426" y="1482830"/>
            <a:ext cx="8115300" cy="2228215"/>
          </a:xfrm>
          <a:prstGeom prst="rect">
            <a:avLst/>
          </a:prstGeom>
        </p:spPr>
        <p:txBody>
          <a:bodyPr lIns="0" tIns="0" rIns="0" bIns="0" rtlCol="0" anchor="t">
            <a:spAutoFit/>
          </a:bodyPr>
          <a:lstStyle/>
          <a:p>
            <a:pPr algn="ctr">
              <a:lnSpc>
                <a:spcPts val="8959"/>
              </a:lnSpc>
              <a:spcBef>
                <a:spcPct val="0"/>
              </a:spcBef>
            </a:pPr>
            <a:r>
              <a:rPr lang="en-US" sz="6399">
                <a:solidFill>
                  <a:srgbClr val="000000"/>
                </a:solidFill>
                <a:latin typeface="Muli"/>
                <a:ea typeface="Muli"/>
                <a:cs typeface="Muli"/>
                <a:sym typeface="Muli"/>
              </a:rPr>
              <a:t>Bệnh trầm cảm (Depression) </a:t>
            </a:r>
          </a:p>
        </p:txBody>
      </p:sp>
      <p:sp>
        <p:nvSpPr>
          <p:cNvPr id="12" name="Freeform 12"/>
          <p:cNvSpPr/>
          <p:nvPr/>
        </p:nvSpPr>
        <p:spPr>
          <a:xfrm>
            <a:off x="10654954" y="-353992"/>
            <a:ext cx="2691401" cy="1740265"/>
          </a:xfrm>
          <a:custGeom>
            <a:avLst/>
            <a:gdLst/>
            <a:ahLst/>
            <a:cxnLst/>
            <a:rect l="l" t="t" r="r" b="b"/>
            <a:pathLst>
              <a:path w="2691401" h="1740265">
                <a:moveTo>
                  <a:pt x="0" y="0"/>
                </a:moveTo>
                <a:lnTo>
                  <a:pt x="2691401" y="0"/>
                </a:lnTo>
                <a:lnTo>
                  <a:pt x="2691401" y="1740265"/>
                </a:lnTo>
                <a:lnTo>
                  <a:pt x="0" y="174026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3" name="Freeform 13"/>
          <p:cNvSpPr/>
          <p:nvPr/>
        </p:nvSpPr>
        <p:spPr>
          <a:xfrm>
            <a:off x="14774983" y="8099357"/>
            <a:ext cx="851984" cy="808320"/>
          </a:xfrm>
          <a:custGeom>
            <a:avLst/>
            <a:gdLst/>
            <a:ahLst/>
            <a:cxnLst/>
            <a:rect l="l" t="t" r="r" b="b"/>
            <a:pathLst>
              <a:path w="851984" h="808320">
                <a:moveTo>
                  <a:pt x="0" y="0"/>
                </a:moveTo>
                <a:lnTo>
                  <a:pt x="851984" y="0"/>
                </a:lnTo>
                <a:lnTo>
                  <a:pt x="851984" y="808320"/>
                </a:lnTo>
                <a:lnTo>
                  <a:pt x="0" y="8083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661813" y="1475913"/>
            <a:ext cx="10016388" cy="7413986"/>
          </a:xfrm>
          <a:custGeom>
            <a:avLst/>
            <a:gdLst/>
            <a:ahLst/>
            <a:cxnLst/>
            <a:rect l="l" t="t" r="r" b="b"/>
            <a:pathLst>
              <a:path w="10016388" h="7413986">
                <a:moveTo>
                  <a:pt x="0" y="0"/>
                </a:moveTo>
                <a:lnTo>
                  <a:pt x="10016388" y="0"/>
                </a:lnTo>
                <a:lnTo>
                  <a:pt x="10016388" y="7413986"/>
                </a:lnTo>
                <a:lnTo>
                  <a:pt x="0" y="7413986"/>
                </a:lnTo>
                <a:lnTo>
                  <a:pt x="0" y="0"/>
                </a:lnTo>
                <a:close/>
              </a:path>
            </a:pathLst>
          </a:custGeom>
          <a:blipFill>
            <a:blip r:embed="rId2"/>
            <a:stretch>
              <a:fillRect/>
            </a:stretch>
          </a:blipFill>
        </p:spPr>
      </p:sp>
      <p:sp>
        <p:nvSpPr>
          <p:cNvPr id="3" name="Freeform 3"/>
          <p:cNvSpPr/>
          <p:nvPr/>
        </p:nvSpPr>
        <p:spPr>
          <a:xfrm rot="-6385">
            <a:off x="2122576" y="1302958"/>
            <a:ext cx="879086" cy="877590"/>
          </a:xfrm>
          <a:custGeom>
            <a:avLst/>
            <a:gdLst/>
            <a:ahLst/>
            <a:cxnLst/>
            <a:rect l="l" t="t" r="r" b="b"/>
            <a:pathLst>
              <a:path w="879086" h="877590">
                <a:moveTo>
                  <a:pt x="0" y="0"/>
                </a:moveTo>
                <a:lnTo>
                  <a:pt x="879086" y="0"/>
                </a:lnTo>
                <a:lnTo>
                  <a:pt x="879086" y="877591"/>
                </a:lnTo>
                <a:lnTo>
                  <a:pt x="0" y="877591"/>
                </a:lnTo>
                <a:lnTo>
                  <a:pt x="0" y="0"/>
                </a:lnTo>
                <a:close/>
              </a:path>
            </a:pathLst>
          </a:custGeom>
          <a:blipFill>
            <a:blip r:embed="rId3"/>
            <a:stretch>
              <a:fillRect/>
            </a:stretch>
          </a:blipFill>
        </p:spPr>
      </p:sp>
      <p:grpSp>
        <p:nvGrpSpPr>
          <p:cNvPr id="4" name="Group 4"/>
          <p:cNvGrpSpPr/>
          <p:nvPr/>
        </p:nvGrpSpPr>
        <p:grpSpPr>
          <a:xfrm>
            <a:off x="12967176" y="314970"/>
            <a:ext cx="5838726" cy="6717696"/>
            <a:chOff x="0" y="0"/>
            <a:chExt cx="7784968" cy="8956928"/>
          </a:xfrm>
        </p:grpSpPr>
        <p:sp>
          <p:nvSpPr>
            <p:cNvPr id="5" name="Freeform 5"/>
            <p:cNvSpPr/>
            <p:nvPr/>
          </p:nvSpPr>
          <p:spPr>
            <a:xfrm rot="-475827">
              <a:off x="2323354" y="7595386"/>
              <a:ext cx="5127425" cy="1012666"/>
            </a:xfrm>
            <a:custGeom>
              <a:avLst/>
              <a:gdLst/>
              <a:ahLst/>
              <a:cxnLst/>
              <a:rect l="l" t="t" r="r" b="b"/>
              <a:pathLst>
                <a:path w="5127425" h="1012666">
                  <a:moveTo>
                    <a:pt x="0" y="0"/>
                  </a:moveTo>
                  <a:lnTo>
                    <a:pt x="5127425" y="0"/>
                  </a:lnTo>
                  <a:lnTo>
                    <a:pt x="5127425" y="1012666"/>
                  </a:lnTo>
                  <a:lnTo>
                    <a:pt x="0" y="1012666"/>
                  </a:lnTo>
                  <a:lnTo>
                    <a:pt x="0" y="0"/>
                  </a:lnTo>
                  <a:close/>
                </a:path>
              </a:pathLst>
            </a:custGeom>
            <a:blipFill>
              <a:blip r:embed="rId4"/>
              <a:stretch>
                <a:fillRect/>
              </a:stretch>
            </a:blipFill>
          </p:spPr>
        </p:sp>
        <p:grpSp>
          <p:nvGrpSpPr>
            <p:cNvPr id="6" name="Group 6"/>
            <p:cNvGrpSpPr>
              <a:grpSpLocks noChangeAspect="1"/>
            </p:cNvGrpSpPr>
            <p:nvPr/>
          </p:nvGrpSpPr>
          <p:grpSpPr>
            <a:xfrm rot="-494988">
              <a:off x="526287" y="442546"/>
              <a:ext cx="6732393" cy="7821089"/>
              <a:chOff x="0" y="0"/>
              <a:chExt cx="5466080" cy="6350000"/>
            </a:xfrm>
          </p:grpSpPr>
          <p:sp>
            <p:nvSpPr>
              <p:cNvPr id="7" name="Freeform 7"/>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8" name="Freeform 8"/>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5"/>
                <a:stretch>
                  <a:fillRect l="-1682" r="-1682"/>
                </a:stretch>
              </a:blipFill>
            </p:spPr>
          </p:sp>
          <p:sp>
            <p:nvSpPr>
              <p:cNvPr id="9" name="Freeform 9"/>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0" name="Freeform 10"/>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grpSp>
        <p:nvGrpSpPr>
          <p:cNvPr id="11" name="Group 11"/>
          <p:cNvGrpSpPr>
            <a:grpSpLocks noChangeAspect="1"/>
          </p:cNvGrpSpPr>
          <p:nvPr/>
        </p:nvGrpSpPr>
        <p:grpSpPr>
          <a:xfrm rot="466935">
            <a:off x="8876575" y="4361573"/>
            <a:ext cx="5094172" cy="5917951"/>
            <a:chOff x="0" y="0"/>
            <a:chExt cx="5466080" cy="6350000"/>
          </a:xfrm>
        </p:grpSpPr>
        <p:sp>
          <p:nvSpPr>
            <p:cNvPr id="12" name="Freeform 12"/>
            <p:cNvSpPr/>
            <p:nvPr/>
          </p:nvSpPr>
          <p:spPr>
            <a:xfrm>
              <a:off x="0" y="0"/>
              <a:ext cx="5439410" cy="6348730"/>
            </a:xfrm>
            <a:custGeom>
              <a:avLst/>
              <a:gdLst/>
              <a:ahLst/>
              <a:cxnLst/>
              <a:rect l="l" t="t" r="r" b="b"/>
              <a:pathLst>
                <a:path w="5439410" h="634873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id="13" name="Freeform 13"/>
            <p:cNvSpPr/>
            <p:nvPr/>
          </p:nvSpPr>
          <p:spPr>
            <a:xfrm>
              <a:off x="247650" y="294640"/>
              <a:ext cx="4889500" cy="4693920"/>
            </a:xfrm>
            <a:custGeom>
              <a:avLst/>
              <a:gdLst/>
              <a:ahLst/>
              <a:cxnLst/>
              <a:rect l="l" t="t" r="r" b="b"/>
              <a:pathLst>
                <a:path w="4889500" h="469392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1910" r="-21910"/>
              </a:stretch>
            </a:blipFill>
          </p:spPr>
        </p:sp>
        <p:sp>
          <p:nvSpPr>
            <p:cNvPr id="14" name="Freeform 14"/>
            <p:cNvSpPr/>
            <p:nvPr/>
          </p:nvSpPr>
          <p:spPr>
            <a:xfrm>
              <a:off x="1270" y="6350"/>
              <a:ext cx="5457190" cy="6342380"/>
            </a:xfrm>
            <a:custGeom>
              <a:avLst/>
              <a:gdLst/>
              <a:ahLst/>
              <a:cxnLst/>
              <a:rect l="l" t="t" r="r" b="b"/>
              <a:pathLst>
                <a:path w="5457190" h="634238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id="15" name="Freeform 15"/>
            <p:cNvSpPr/>
            <p:nvPr/>
          </p:nvSpPr>
          <p:spPr>
            <a:xfrm>
              <a:off x="7620" y="0"/>
              <a:ext cx="5458460" cy="6344920"/>
            </a:xfrm>
            <a:custGeom>
              <a:avLst/>
              <a:gdLst/>
              <a:ahLst/>
              <a:cxnLst/>
              <a:rect l="l" t="t" r="r" b="b"/>
              <a:pathLst>
                <a:path w="5458460" h="634492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id="16" name="TextBox 16"/>
          <p:cNvSpPr txBox="1"/>
          <p:nvPr/>
        </p:nvSpPr>
        <p:spPr>
          <a:xfrm>
            <a:off x="1614845" y="2073098"/>
            <a:ext cx="8185671" cy="1600720"/>
          </a:xfrm>
          <a:prstGeom prst="rect">
            <a:avLst/>
          </a:prstGeom>
        </p:spPr>
        <p:txBody>
          <a:bodyPr lIns="0" tIns="0" rIns="0" bIns="0" rtlCol="0" anchor="t">
            <a:spAutoFit/>
          </a:bodyPr>
          <a:lstStyle/>
          <a:p>
            <a:pPr algn="ctr">
              <a:lnSpc>
                <a:spcPts val="13096"/>
              </a:lnSpc>
              <a:spcBef>
                <a:spcPct val="0"/>
              </a:spcBef>
            </a:pPr>
            <a:r>
              <a:rPr lang="en-US" sz="9354">
                <a:solidFill>
                  <a:srgbClr val="000000"/>
                </a:solidFill>
                <a:latin typeface="Muli"/>
                <a:ea typeface="Muli"/>
                <a:cs typeface="Muli"/>
                <a:sym typeface="Muli"/>
              </a:rPr>
              <a:t>Triệu chứng</a:t>
            </a:r>
          </a:p>
        </p:txBody>
      </p:sp>
      <p:sp>
        <p:nvSpPr>
          <p:cNvPr id="17" name="TextBox 17"/>
          <p:cNvSpPr txBox="1"/>
          <p:nvPr/>
        </p:nvSpPr>
        <p:spPr>
          <a:xfrm rot="30344">
            <a:off x="1631722" y="4037522"/>
            <a:ext cx="7727001" cy="3858187"/>
          </a:xfrm>
          <a:prstGeom prst="rect">
            <a:avLst/>
          </a:prstGeom>
        </p:spPr>
        <p:txBody>
          <a:bodyPr lIns="0" tIns="0" rIns="0" bIns="0" rtlCol="0" anchor="t">
            <a:spAutoFit/>
          </a:bodyPr>
          <a:lstStyle/>
          <a:p>
            <a:pPr marL="727331" lvl="1" indent="-363666" algn="l">
              <a:lnSpc>
                <a:spcPts val="4413"/>
              </a:lnSpc>
              <a:buFont typeface="Arial"/>
              <a:buChar char="•"/>
            </a:pPr>
            <a:r>
              <a:rPr lang="en-US" sz="3368">
                <a:solidFill>
                  <a:srgbClr val="000000"/>
                </a:solidFill>
                <a:latin typeface="Muli"/>
                <a:ea typeface="Muli"/>
                <a:cs typeface="Muli"/>
                <a:sym typeface="Muli"/>
              </a:rPr>
              <a:t>Tâm trạng buồn bã kéo dài </a:t>
            </a:r>
          </a:p>
          <a:p>
            <a:pPr marL="727331" lvl="1" indent="-363666" algn="l">
              <a:lnSpc>
                <a:spcPts val="4413"/>
              </a:lnSpc>
              <a:buFont typeface="Arial"/>
              <a:buChar char="•"/>
            </a:pPr>
            <a:r>
              <a:rPr lang="en-US" sz="3368">
                <a:solidFill>
                  <a:srgbClr val="000000"/>
                </a:solidFill>
                <a:latin typeface="Muli"/>
                <a:ea typeface="Muli"/>
                <a:cs typeface="Muli"/>
                <a:sym typeface="Muli"/>
              </a:rPr>
              <a:t>Mất hứng thú trong các hoạt động</a:t>
            </a:r>
          </a:p>
          <a:p>
            <a:pPr marL="727331" lvl="1" indent="-363666" algn="l">
              <a:lnSpc>
                <a:spcPts val="4413"/>
              </a:lnSpc>
              <a:buFont typeface="Arial"/>
              <a:buChar char="•"/>
            </a:pPr>
            <a:r>
              <a:rPr lang="en-US" sz="3368">
                <a:solidFill>
                  <a:srgbClr val="000000"/>
                </a:solidFill>
                <a:latin typeface="Muli"/>
                <a:ea typeface="Muli"/>
                <a:cs typeface="Muli"/>
                <a:sym typeface="Muli"/>
              </a:rPr>
              <a:t>Mệt mỏi và thiếu năng lượng</a:t>
            </a:r>
          </a:p>
          <a:p>
            <a:pPr marL="727331" lvl="1" indent="-363666" algn="l">
              <a:lnSpc>
                <a:spcPts val="4413"/>
              </a:lnSpc>
              <a:buFont typeface="Arial"/>
              <a:buChar char="•"/>
            </a:pPr>
            <a:r>
              <a:rPr lang="en-US" sz="3368">
                <a:solidFill>
                  <a:srgbClr val="000000"/>
                </a:solidFill>
                <a:latin typeface="Muli"/>
                <a:ea typeface="Muli"/>
                <a:cs typeface="Muli"/>
                <a:sym typeface="Muli"/>
              </a:rPr>
              <a:t>Rối loạn giấc ngủ</a:t>
            </a:r>
          </a:p>
          <a:p>
            <a:pPr marL="727331" lvl="1" indent="-363666" algn="l">
              <a:lnSpc>
                <a:spcPts val="4413"/>
              </a:lnSpc>
              <a:buFont typeface="Arial"/>
              <a:buChar char="•"/>
            </a:pPr>
            <a:r>
              <a:rPr lang="en-US" sz="3368">
                <a:solidFill>
                  <a:srgbClr val="000000"/>
                </a:solidFill>
                <a:latin typeface="Muli"/>
                <a:ea typeface="Muli"/>
                <a:cs typeface="Muli"/>
                <a:sym typeface="Muli"/>
              </a:rPr>
              <a:t>Khó tập trung</a:t>
            </a:r>
          </a:p>
          <a:p>
            <a:pPr marL="727331" lvl="1" indent="-363666" algn="l">
              <a:lnSpc>
                <a:spcPts val="4413"/>
              </a:lnSpc>
              <a:buFont typeface="Arial"/>
              <a:buChar char="•"/>
            </a:pPr>
            <a:r>
              <a:rPr lang="en-US" sz="3368">
                <a:solidFill>
                  <a:srgbClr val="000000"/>
                </a:solidFill>
                <a:latin typeface="Muli"/>
                <a:ea typeface="Muli"/>
                <a:cs typeface="Muli"/>
                <a:sym typeface="Muli"/>
              </a:rPr>
              <a:t>Tư tưởng tự sát</a:t>
            </a:r>
          </a:p>
          <a:p>
            <a:pPr algn="ctr">
              <a:lnSpc>
                <a:spcPts val="4413"/>
              </a:lnSpc>
            </a:pPr>
            <a:endParaRPr lang="en-US" sz="3368">
              <a:solidFill>
                <a:srgbClr val="000000"/>
              </a:solidFill>
              <a:latin typeface="Muli"/>
              <a:ea typeface="Muli"/>
              <a:cs typeface="Muli"/>
              <a:sym typeface="Muli"/>
            </a:endParaRPr>
          </a:p>
        </p:txBody>
      </p:sp>
      <p:sp>
        <p:nvSpPr>
          <p:cNvPr id="18" name="Freeform 18"/>
          <p:cNvSpPr/>
          <p:nvPr/>
        </p:nvSpPr>
        <p:spPr>
          <a:xfrm rot="7365178">
            <a:off x="16868972" y="6490419"/>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Freeform 19"/>
          <p:cNvSpPr/>
          <p:nvPr/>
        </p:nvSpPr>
        <p:spPr>
          <a:xfrm rot="3047082">
            <a:off x="-1574694" y="7429643"/>
            <a:ext cx="1328052" cy="9017635"/>
          </a:xfrm>
          <a:custGeom>
            <a:avLst/>
            <a:gdLst/>
            <a:ahLst/>
            <a:cxnLst/>
            <a:rect l="l" t="t" r="r" b="b"/>
            <a:pathLst>
              <a:path w="1328052" h="9017635">
                <a:moveTo>
                  <a:pt x="0" y="0"/>
                </a:moveTo>
                <a:lnTo>
                  <a:pt x="1328052" y="0"/>
                </a:lnTo>
                <a:lnTo>
                  <a:pt x="1328052" y="9017635"/>
                </a:lnTo>
                <a:lnTo>
                  <a:pt x="0" y="901763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3800997" y="3123445"/>
            <a:ext cx="11023667" cy="7163555"/>
          </a:xfrm>
          <a:custGeom>
            <a:avLst/>
            <a:gdLst/>
            <a:ahLst/>
            <a:cxnLst/>
            <a:rect l="l" t="t" r="r" b="b"/>
            <a:pathLst>
              <a:path w="11023667" h="7163555">
                <a:moveTo>
                  <a:pt x="0" y="0"/>
                </a:moveTo>
                <a:lnTo>
                  <a:pt x="11023667" y="0"/>
                </a:lnTo>
                <a:lnTo>
                  <a:pt x="11023667" y="7163555"/>
                </a:lnTo>
                <a:lnTo>
                  <a:pt x="0" y="7163555"/>
                </a:lnTo>
                <a:lnTo>
                  <a:pt x="0" y="0"/>
                </a:lnTo>
                <a:close/>
              </a:path>
            </a:pathLst>
          </a:custGeom>
          <a:blipFill>
            <a:blip r:embed="rId2"/>
            <a:stretch>
              <a:fillRect t="-6951" b="-6951"/>
            </a:stretch>
          </a:blipFill>
        </p:spPr>
      </p:sp>
      <p:sp>
        <p:nvSpPr>
          <p:cNvPr id="3" name="Freeform 3"/>
          <p:cNvSpPr/>
          <p:nvPr/>
        </p:nvSpPr>
        <p:spPr>
          <a:xfrm>
            <a:off x="4458851" y="3123445"/>
            <a:ext cx="736079" cy="734827"/>
          </a:xfrm>
          <a:custGeom>
            <a:avLst/>
            <a:gdLst/>
            <a:ahLst/>
            <a:cxnLst/>
            <a:rect l="l" t="t" r="r" b="b"/>
            <a:pathLst>
              <a:path w="736079" h="734827">
                <a:moveTo>
                  <a:pt x="0" y="0"/>
                </a:moveTo>
                <a:lnTo>
                  <a:pt x="736079" y="0"/>
                </a:lnTo>
                <a:lnTo>
                  <a:pt x="736079" y="734827"/>
                </a:lnTo>
                <a:lnTo>
                  <a:pt x="0" y="734827"/>
                </a:lnTo>
                <a:lnTo>
                  <a:pt x="0" y="0"/>
                </a:lnTo>
                <a:close/>
              </a:path>
            </a:pathLst>
          </a:custGeom>
          <a:blipFill>
            <a:blip r:embed="rId3"/>
            <a:stretch>
              <a:fillRect/>
            </a:stretch>
          </a:blipFill>
        </p:spPr>
      </p:sp>
      <p:sp>
        <p:nvSpPr>
          <p:cNvPr id="4" name="Freeform 4"/>
          <p:cNvSpPr/>
          <p:nvPr/>
        </p:nvSpPr>
        <p:spPr>
          <a:xfrm>
            <a:off x="1224554" y="722084"/>
            <a:ext cx="1687808" cy="2163857"/>
          </a:xfrm>
          <a:custGeom>
            <a:avLst/>
            <a:gdLst/>
            <a:ahLst/>
            <a:cxnLst/>
            <a:rect l="l" t="t" r="r" b="b"/>
            <a:pathLst>
              <a:path w="1687808" h="2163857">
                <a:moveTo>
                  <a:pt x="0" y="0"/>
                </a:moveTo>
                <a:lnTo>
                  <a:pt x="1687808" y="0"/>
                </a:lnTo>
                <a:lnTo>
                  <a:pt x="1687808" y="2163857"/>
                </a:lnTo>
                <a:lnTo>
                  <a:pt x="0" y="216385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062918" y="1441203"/>
            <a:ext cx="1200773" cy="2057400"/>
          </a:xfrm>
          <a:custGeom>
            <a:avLst/>
            <a:gdLst/>
            <a:ahLst/>
            <a:cxnLst/>
            <a:rect l="l" t="t" r="r" b="b"/>
            <a:pathLst>
              <a:path w="1200773" h="2057400">
                <a:moveTo>
                  <a:pt x="0" y="0"/>
                </a:moveTo>
                <a:lnTo>
                  <a:pt x="1200774" y="0"/>
                </a:lnTo>
                <a:lnTo>
                  <a:pt x="1200774"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TextBox 6"/>
          <p:cNvSpPr txBox="1"/>
          <p:nvPr/>
        </p:nvSpPr>
        <p:spPr>
          <a:xfrm>
            <a:off x="2350158" y="464909"/>
            <a:ext cx="13925345" cy="2338645"/>
          </a:xfrm>
          <a:prstGeom prst="rect">
            <a:avLst/>
          </a:prstGeom>
        </p:spPr>
        <p:txBody>
          <a:bodyPr lIns="0" tIns="0" rIns="0" bIns="0" rtlCol="0" anchor="t">
            <a:spAutoFit/>
          </a:bodyPr>
          <a:lstStyle/>
          <a:p>
            <a:pPr algn="ctr">
              <a:lnSpc>
                <a:spcPts val="19148"/>
              </a:lnSpc>
              <a:spcBef>
                <a:spcPct val="0"/>
              </a:spcBef>
            </a:pPr>
            <a:r>
              <a:rPr lang="en-US" sz="13677">
                <a:solidFill>
                  <a:srgbClr val="000000"/>
                </a:solidFill>
                <a:latin typeface="Muli"/>
                <a:ea typeface="Muli"/>
                <a:cs typeface="Muli"/>
                <a:sym typeface="Muli"/>
              </a:rPr>
              <a:t>Yếu tố gây nên</a:t>
            </a:r>
          </a:p>
        </p:txBody>
      </p:sp>
      <p:sp>
        <p:nvSpPr>
          <p:cNvPr id="7" name="TextBox 7"/>
          <p:cNvSpPr txBox="1"/>
          <p:nvPr/>
        </p:nvSpPr>
        <p:spPr>
          <a:xfrm>
            <a:off x="5194930" y="4796818"/>
            <a:ext cx="9840062" cy="4263492"/>
          </a:xfrm>
          <a:prstGeom prst="rect">
            <a:avLst/>
          </a:prstGeom>
        </p:spPr>
        <p:txBody>
          <a:bodyPr lIns="0" tIns="0" rIns="0" bIns="0" rtlCol="0" anchor="t">
            <a:spAutoFit/>
          </a:bodyPr>
          <a:lstStyle/>
          <a:p>
            <a:pPr marL="793330" lvl="1" indent="-396665" algn="l">
              <a:lnSpc>
                <a:spcPts val="4813"/>
              </a:lnSpc>
              <a:buFont typeface="Arial"/>
              <a:buChar char="•"/>
            </a:pPr>
            <a:r>
              <a:rPr lang="en-US" sz="3674">
                <a:solidFill>
                  <a:srgbClr val="000000"/>
                </a:solidFill>
                <a:latin typeface="Muli"/>
                <a:ea typeface="Muli"/>
                <a:cs typeface="Muli"/>
                <a:sym typeface="Muli"/>
              </a:rPr>
              <a:t> Yếu tố di truyền</a:t>
            </a:r>
          </a:p>
          <a:p>
            <a:pPr marL="793330" lvl="1" indent="-396665" algn="l">
              <a:lnSpc>
                <a:spcPts val="4813"/>
              </a:lnSpc>
              <a:buFont typeface="Arial"/>
              <a:buChar char="•"/>
            </a:pPr>
            <a:r>
              <a:rPr lang="en-US" sz="3674">
                <a:solidFill>
                  <a:srgbClr val="000000"/>
                </a:solidFill>
                <a:latin typeface="Muli"/>
                <a:ea typeface="Muli"/>
                <a:cs typeface="Muli"/>
                <a:sym typeface="Muli"/>
              </a:rPr>
              <a:t> Căng thẳng và chấn thương tâm lý</a:t>
            </a:r>
          </a:p>
          <a:p>
            <a:pPr marL="793330" lvl="1" indent="-396665" algn="l">
              <a:lnSpc>
                <a:spcPts val="4813"/>
              </a:lnSpc>
              <a:buFont typeface="Arial"/>
              <a:buChar char="•"/>
            </a:pPr>
            <a:r>
              <a:rPr lang="en-US" sz="3674">
                <a:solidFill>
                  <a:srgbClr val="000000"/>
                </a:solidFill>
                <a:latin typeface="Muli"/>
                <a:ea typeface="Muli"/>
                <a:cs typeface="Muli"/>
                <a:sym typeface="Muli"/>
              </a:rPr>
              <a:t> Rối loạn sức khỏe tâm thần khác</a:t>
            </a:r>
          </a:p>
          <a:p>
            <a:pPr marL="793330" lvl="1" indent="-396665" algn="l">
              <a:lnSpc>
                <a:spcPts val="4813"/>
              </a:lnSpc>
              <a:buFont typeface="Arial"/>
              <a:buChar char="•"/>
            </a:pPr>
            <a:r>
              <a:rPr lang="en-US" sz="3674">
                <a:solidFill>
                  <a:srgbClr val="000000"/>
                </a:solidFill>
                <a:latin typeface="Muli"/>
                <a:ea typeface="Muli"/>
                <a:cs typeface="Muli"/>
                <a:sym typeface="Muli"/>
              </a:rPr>
              <a:t> Vấn đề sức khỏe thể chất</a:t>
            </a:r>
          </a:p>
          <a:p>
            <a:pPr marL="793330" lvl="1" indent="-396665" algn="l">
              <a:lnSpc>
                <a:spcPts val="4813"/>
              </a:lnSpc>
              <a:buFont typeface="Arial"/>
              <a:buChar char="•"/>
            </a:pPr>
            <a:r>
              <a:rPr lang="en-US" sz="3674">
                <a:solidFill>
                  <a:srgbClr val="000000"/>
                </a:solidFill>
                <a:latin typeface="Muli"/>
                <a:ea typeface="Muli"/>
                <a:cs typeface="Muli"/>
                <a:sym typeface="Muli"/>
              </a:rPr>
              <a:t> Áp lực từ xã hội hoặc gia đình</a:t>
            </a:r>
          </a:p>
          <a:p>
            <a:pPr marL="793330" lvl="1" indent="-396665" algn="l">
              <a:lnSpc>
                <a:spcPts val="4813"/>
              </a:lnSpc>
              <a:buFont typeface="Arial"/>
              <a:buChar char="•"/>
            </a:pPr>
            <a:r>
              <a:rPr lang="en-US" sz="3674">
                <a:solidFill>
                  <a:srgbClr val="000000"/>
                </a:solidFill>
                <a:latin typeface="Muli"/>
                <a:ea typeface="Muli"/>
                <a:cs typeface="Muli"/>
                <a:sym typeface="Muli"/>
              </a:rPr>
              <a:t> Sự cô đơn kéo dài</a:t>
            </a:r>
          </a:p>
          <a:p>
            <a:pPr algn="l">
              <a:lnSpc>
                <a:spcPts val="4813"/>
              </a:lnSpc>
            </a:pPr>
            <a:endParaRPr lang="en-US" sz="3674">
              <a:solidFill>
                <a:srgbClr val="000000"/>
              </a:solidFill>
              <a:latin typeface="Muli"/>
              <a:ea typeface="Muli"/>
              <a:cs typeface="Muli"/>
              <a:sym typeface="Muli"/>
            </a:endParaRPr>
          </a:p>
        </p:txBody>
      </p:sp>
      <p:sp>
        <p:nvSpPr>
          <p:cNvPr id="8" name="Freeform 8"/>
          <p:cNvSpPr/>
          <p:nvPr/>
        </p:nvSpPr>
        <p:spPr>
          <a:xfrm rot="3412007">
            <a:off x="-937674" y="6974551"/>
            <a:ext cx="2506139" cy="6072144"/>
          </a:xfrm>
          <a:custGeom>
            <a:avLst/>
            <a:gdLst/>
            <a:ahLst/>
            <a:cxnLst/>
            <a:rect l="l" t="t" r="r" b="b"/>
            <a:pathLst>
              <a:path w="2506139" h="6072144">
                <a:moveTo>
                  <a:pt x="0" y="0"/>
                </a:moveTo>
                <a:lnTo>
                  <a:pt x="2506139" y="0"/>
                </a:lnTo>
                <a:lnTo>
                  <a:pt x="2506139" y="6072144"/>
                </a:lnTo>
                <a:lnTo>
                  <a:pt x="0" y="607214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flipH="1">
            <a:off x="15820588" y="5389243"/>
            <a:ext cx="3601458" cy="3126266"/>
          </a:xfrm>
          <a:custGeom>
            <a:avLst/>
            <a:gdLst/>
            <a:ahLst/>
            <a:cxnLst/>
            <a:rect l="l" t="t" r="r" b="b"/>
            <a:pathLst>
              <a:path w="3601458" h="3126266">
                <a:moveTo>
                  <a:pt x="3601458" y="0"/>
                </a:moveTo>
                <a:lnTo>
                  <a:pt x="0" y="0"/>
                </a:lnTo>
                <a:lnTo>
                  <a:pt x="0" y="3126266"/>
                </a:lnTo>
                <a:lnTo>
                  <a:pt x="3601458" y="3126266"/>
                </a:lnTo>
                <a:lnTo>
                  <a:pt x="3601458"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DACD"/>
        </a:solidFill>
        <a:effectLst/>
      </p:bgPr>
    </p:bg>
    <p:spTree>
      <p:nvGrpSpPr>
        <p:cNvPr id="1" name=""/>
        <p:cNvGrpSpPr/>
        <p:nvPr/>
      </p:nvGrpSpPr>
      <p:grpSpPr>
        <a:xfrm>
          <a:off x="0" y="0"/>
          <a:ext cx="0" cy="0"/>
          <a:chOff x="0" y="0"/>
          <a:chExt cx="0" cy="0"/>
        </a:xfrm>
      </p:grpSpPr>
      <p:sp>
        <p:nvSpPr>
          <p:cNvPr id="2" name="Freeform 2"/>
          <p:cNvSpPr/>
          <p:nvPr/>
        </p:nvSpPr>
        <p:spPr>
          <a:xfrm>
            <a:off x="3604963" y="1896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3" name="Freeform 3"/>
          <p:cNvSpPr/>
          <p:nvPr/>
        </p:nvSpPr>
        <p:spPr>
          <a:xfrm>
            <a:off x="3757363" y="342040"/>
            <a:ext cx="10646137" cy="14218547"/>
          </a:xfrm>
          <a:custGeom>
            <a:avLst/>
            <a:gdLst/>
            <a:ahLst/>
            <a:cxnLst/>
            <a:rect l="l" t="t" r="r" b="b"/>
            <a:pathLst>
              <a:path w="10646137" h="14218547">
                <a:moveTo>
                  <a:pt x="0" y="0"/>
                </a:moveTo>
                <a:lnTo>
                  <a:pt x="10646137" y="0"/>
                </a:lnTo>
                <a:lnTo>
                  <a:pt x="10646137" y="14218546"/>
                </a:lnTo>
                <a:lnTo>
                  <a:pt x="0" y="14218546"/>
                </a:lnTo>
                <a:lnTo>
                  <a:pt x="0" y="0"/>
                </a:lnTo>
                <a:close/>
              </a:path>
            </a:pathLst>
          </a:custGeom>
          <a:blipFill>
            <a:blip r:embed="rId2"/>
            <a:stretch>
              <a:fillRect/>
            </a:stretch>
          </a:blipFill>
        </p:spPr>
      </p:sp>
      <p:sp>
        <p:nvSpPr>
          <p:cNvPr id="4" name="Freeform 4"/>
          <p:cNvSpPr/>
          <p:nvPr/>
        </p:nvSpPr>
        <p:spPr>
          <a:xfrm>
            <a:off x="13034601" y="1028700"/>
            <a:ext cx="3188275" cy="2904229"/>
          </a:xfrm>
          <a:custGeom>
            <a:avLst/>
            <a:gdLst/>
            <a:ahLst/>
            <a:cxnLst/>
            <a:rect l="l" t="t" r="r" b="b"/>
            <a:pathLst>
              <a:path w="3188275" h="2904229">
                <a:moveTo>
                  <a:pt x="0" y="0"/>
                </a:moveTo>
                <a:lnTo>
                  <a:pt x="3188275" y="0"/>
                </a:lnTo>
                <a:lnTo>
                  <a:pt x="3188275" y="2904229"/>
                </a:lnTo>
                <a:lnTo>
                  <a:pt x="0" y="290422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412007">
            <a:off x="-1256431" y="6222228"/>
            <a:ext cx="2506139" cy="6072144"/>
          </a:xfrm>
          <a:custGeom>
            <a:avLst/>
            <a:gdLst/>
            <a:ahLst/>
            <a:cxnLst/>
            <a:rect l="l" t="t" r="r" b="b"/>
            <a:pathLst>
              <a:path w="2506139" h="6072144">
                <a:moveTo>
                  <a:pt x="0" y="0"/>
                </a:moveTo>
                <a:lnTo>
                  <a:pt x="2506139" y="0"/>
                </a:lnTo>
                <a:lnTo>
                  <a:pt x="2506139" y="6072144"/>
                </a:lnTo>
                <a:lnTo>
                  <a:pt x="0" y="60721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772029" y="-515383"/>
            <a:ext cx="3601458" cy="3126266"/>
          </a:xfrm>
          <a:custGeom>
            <a:avLst/>
            <a:gdLst/>
            <a:ahLst/>
            <a:cxnLst/>
            <a:rect l="l" t="t" r="r" b="b"/>
            <a:pathLst>
              <a:path w="3601458" h="3126266">
                <a:moveTo>
                  <a:pt x="0" y="0"/>
                </a:moveTo>
                <a:lnTo>
                  <a:pt x="3601458" y="0"/>
                </a:lnTo>
                <a:lnTo>
                  <a:pt x="3601458" y="3126266"/>
                </a:lnTo>
                <a:lnTo>
                  <a:pt x="0" y="312626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7365178">
            <a:off x="16868972" y="5820126"/>
            <a:ext cx="2838056" cy="6876348"/>
          </a:xfrm>
          <a:custGeom>
            <a:avLst/>
            <a:gdLst/>
            <a:ahLst/>
            <a:cxnLst/>
            <a:rect l="l" t="t" r="r" b="b"/>
            <a:pathLst>
              <a:path w="2838056" h="6876348">
                <a:moveTo>
                  <a:pt x="0" y="0"/>
                </a:moveTo>
                <a:lnTo>
                  <a:pt x="2838056" y="0"/>
                </a:lnTo>
                <a:lnTo>
                  <a:pt x="2838056" y="6876348"/>
                </a:lnTo>
                <a:lnTo>
                  <a:pt x="0" y="68763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132660">
            <a:off x="5323501" y="6971809"/>
            <a:ext cx="7205700" cy="340633"/>
          </a:xfrm>
          <a:custGeom>
            <a:avLst/>
            <a:gdLst/>
            <a:ahLst/>
            <a:cxnLst/>
            <a:rect l="l" t="t" r="r" b="b"/>
            <a:pathLst>
              <a:path w="7205700" h="340633">
                <a:moveTo>
                  <a:pt x="0" y="0"/>
                </a:moveTo>
                <a:lnTo>
                  <a:pt x="7205700" y="0"/>
                </a:lnTo>
                <a:lnTo>
                  <a:pt x="7205700"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9" name="Freeform 9"/>
          <p:cNvSpPr/>
          <p:nvPr/>
        </p:nvSpPr>
        <p:spPr>
          <a:xfrm rot="-132660">
            <a:off x="5325181" y="7590184"/>
            <a:ext cx="7205700" cy="340633"/>
          </a:xfrm>
          <a:custGeom>
            <a:avLst/>
            <a:gdLst/>
            <a:ahLst/>
            <a:cxnLst/>
            <a:rect l="l" t="t" r="r" b="b"/>
            <a:pathLst>
              <a:path w="7205700" h="340633">
                <a:moveTo>
                  <a:pt x="0" y="0"/>
                </a:moveTo>
                <a:lnTo>
                  <a:pt x="7205701" y="0"/>
                </a:lnTo>
                <a:lnTo>
                  <a:pt x="7205701" y="340633"/>
                </a:lnTo>
                <a:lnTo>
                  <a:pt x="0" y="3406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0" name="TextBox 10"/>
          <p:cNvSpPr txBox="1"/>
          <p:nvPr/>
        </p:nvSpPr>
        <p:spPr>
          <a:xfrm>
            <a:off x="4634349" y="3885304"/>
            <a:ext cx="8894846" cy="2885749"/>
          </a:xfrm>
          <a:prstGeom prst="rect">
            <a:avLst/>
          </a:prstGeom>
        </p:spPr>
        <p:txBody>
          <a:bodyPr lIns="0" tIns="0" rIns="0" bIns="0" rtlCol="0" anchor="t">
            <a:spAutoFit/>
          </a:bodyPr>
          <a:lstStyle/>
          <a:p>
            <a:pPr marL="0" lvl="0" indent="0" algn="ctr">
              <a:lnSpc>
                <a:spcPts val="11408"/>
              </a:lnSpc>
              <a:spcBef>
                <a:spcPct val="0"/>
              </a:spcBef>
            </a:pPr>
            <a:r>
              <a:rPr lang="en-US" sz="9200">
                <a:solidFill>
                  <a:srgbClr val="2C2C2E"/>
                </a:solidFill>
                <a:latin typeface="Dancing Script"/>
                <a:ea typeface="Dancing Script"/>
                <a:cs typeface="Dancing Script"/>
                <a:sym typeface="Dancing Script"/>
              </a:rPr>
              <a:t> Mô tả tập dữ liệu và các trường dữ liệu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TotalTime>
  <Words>668</Words>
  <Application>Microsoft Office PowerPoint</Application>
  <PresentationFormat>Custom</PresentationFormat>
  <Paragraphs>100</Paragraphs>
  <Slides>16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Muli</vt:lpstr>
      <vt:lpstr>Itim</vt:lpstr>
      <vt:lpstr>Arial</vt:lpstr>
      <vt:lpstr>Muli Bold</vt:lpstr>
      <vt:lpstr>Ballpoint</vt:lpstr>
      <vt:lpstr>Dancing Script</vt:lpstr>
      <vt:lpstr>Dekko</vt:lpstr>
      <vt:lpstr>Calibri</vt:lpstr>
      <vt:lpstr>Bahnschrift Condensed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Brainstorm</dc:title>
  <cp:lastModifiedBy>Bùi Hải Đăng</cp:lastModifiedBy>
  <cp:revision>5</cp:revision>
  <dcterms:created xsi:type="dcterms:W3CDTF">2006-08-16T00:00:00Z</dcterms:created>
  <dcterms:modified xsi:type="dcterms:W3CDTF">2024-11-30T01:59:46Z</dcterms:modified>
  <dc:identifier>DAGXlWbNNsI</dc:identifier>
</cp:coreProperties>
</file>